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2" r:id="rId4"/>
    <p:sldId id="263" r:id="rId5"/>
    <p:sldId id="264" r:id="rId6"/>
    <p:sldId id="266" r:id="rId7"/>
    <p:sldId id="267" r:id="rId8"/>
    <p:sldId id="269" r:id="rId9"/>
    <p:sldId id="260" r:id="rId10"/>
    <p:sldId id="276" r:id="rId11"/>
    <p:sldId id="283" r:id="rId12"/>
    <p:sldId id="290" r:id="rId13"/>
    <p:sldId id="296" r:id="rId14"/>
    <p:sldId id="294" r:id="rId15"/>
    <p:sldId id="293" r:id="rId16"/>
    <p:sldId id="275" r:id="rId17"/>
    <p:sldId id="291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9937247034961"/>
          <c:y val="0.0424493292896839"/>
          <c:w val="0.893923306870599"/>
          <c:h val="0.664071262298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Treat-to-target group (n=122)</c:v>
                </c:pt>
              </c:strCache>
            </c:strRef>
          </c:tx>
          <c:spPr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CDEIS &lt;4 and
absence of deep ulcer</c:v>
                </c:pt>
                <c:pt idx="1">
                  <c:v>Deep remission </c:v>
                </c:pt>
                <c:pt idx="2">
                  <c:v>Biologic remission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45.9</c:v>
                </c:pt>
                <c:pt idx="1">
                  <c:v>36.9</c:v>
                </c:pt>
                <c:pt idx="2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Clinical management (n=122)</c:v>
                </c:pt>
              </c:strCache>
            </c:strRef>
          </c:tx>
          <c:spPr>
            <a:solidFill>
              <a:schemeClr val="accent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CDEIS &lt;4 and
absence of deep ulcer</c:v>
                </c:pt>
                <c:pt idx="1">
                  <c:v>Deep remission </c:v>
                </c:pt>
                <c:pt idx="2">
                  <c:v>Biologic remission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30.3</c:v>
                </c:pt>
                <c:pt idx="1">
                  <c:v>23.0</c:v>
                </c:pt>
                <c:pt idx="2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737752"/>
        <c:axId val="2134809096"/>
      </c:barChart>
      <c:catAx>
        <c:axId val="2134737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2"/>
                </a:solidFill>
              </a:defRPr>
            </a:pPr>
            <a:endParaRPr lang="en-US"/>
          </a:p>
        </c:txPr>
        <c:crossAx val="2134809096"/>
        <c:crosses val="autoZero"/>
        <c:auto val="1"/>
        <c:lblAlgn val="ctr"/>
        <c:lblOffset val="100"/>
        <c:noMultiLvlLbl val="0"/>
      </c:catAx>
      <c:valAx>
        <c:axId val="2134809096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/>
                </a:solidFill>
              </a:defRPr>
            </a:pPr>
            <a:endParaRPr lang="en-US"/>
          </a:p>
        </c:txPr>
        <c:crossAx val="2134737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554594064945"/>
          <c:y val="0.043768364079938"/>
          <c:w val="0.306203957765921"/>
          <c:h val="0.121707217900033"/>
        </c:manualLayout>
      </c:layout>
      <c:overlay val="0"/>
      <c:txPr>
        <a:bodyPr/>
        <a:lstStyle/>
        <a:p>
          <a:pPr>
            <a:defRPr sz="1400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9D0EB-467F-A646-B5AD-7D26B50E40AE}" type="datetimeFigureOut">
              <a:rPr lang="en-US" smtClean="0"/>
              <a:t>23/02/18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FA5E8-0003-7B4A-8BA0-CEF833A5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7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A5E8-0003-7B4A-8BA0-CEF833A5680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53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7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7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9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44B5-84E0-174F-A417-FBB99A38E5D1}" type="datetimeFigureOut">
              <a:rPr lang="en-US" smtClean="0"/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8CD93-D5F6-E847-97B3-4F392EDD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4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Endoscopic Scoring systems in Crohn’s 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What we will cover…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Why do we need to use endoscopic scoring systems?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makes an ideal scoring system?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Why do we need both local and central reading?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Interactive case presentation on the SES CD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Discussion on practical implications for the profile trial</a:t>
            </a:r>
            <a:endParaRPr lang="en-US" sz="2400" dirty="0"/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0596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 What makes an ideal scoring system?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4335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0" y="1610202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GB" b="1" dirty="0" smtClean="0">
                <a:solidFill>
                  <a:srgbClr val="AD0055"/>
                </a:solidFill>
              </a:rPr>
              <a:t>Baron Score in </a:t>
            </a:r>
            <a:r>
              <a:rPr lang="en-GB" b="1" dirty="0">
                <a:solidFill>
                  <a:srgbClr val="AD0055"/>
                </a:solidFill>
              </a:rPr>
              <a:t>UC: Expert Panel </a:t>
            </a:r>
            <a:r>
              <a:rPr lang="en-GB" b="1" dirty="0" err="1">
                <a:solidFill>
                  <a:srgbClr val="AD0055"/>
                </a:solidFill>
              </a:rPr>
              <a:t>vs</a:t>
            </a:r>
            <a:r>
              <a:rPr lang="en-GB" b="1" dirty="0">
                <a:solidFill>
                  <a:srgbClr val="AD0055"/>
                </a:solidFill>
              </a:rPr>
              <a:t> Central Reader</a:t>
            </a:r>
          </a:p>
        </p:txBody>
      </p:sp>
      <p:pic>
        <p:nvPicPr>
          <p:cNvPr id="10" name="Picture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84363"/>
            <a:ext cx="7945437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http://sylviamoessinger.files.wordpress.com/2011/05/validity-reliabilit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12" r="8771" b="18849"/>
          <a:stretch/>
        </p:blipFill>
        <p:spPr bwMode="auto">
          <a:xfrm>
            <a:off x="3068321" y="1884363"/>
            <a:ext cx="2722880" cy="419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8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Endoscopic Scoring Systems in Crohn’s disease: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 What are the currently available tools?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779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rohn’s</a:t>
            </a:r>
            <a:r>
              <a:rPr lang="en-US" sz="2400" dirty="0" smtClean="0">
                <a:solidFill>
                  <a:srgbClr val="800000"/>
                </a:solidFill>
              </a:rPr>
              <a:t> D</a:t>
            </a:r>
            <a:r>
              <a:rPr lang="en-US" sz="2400" dirty="0" smtClean="0">
                <a:solidFill>
                  <a:srgbClr val="000000"/>
                </a:solidFill>
              </a:rPr>
              <a:t>isease</a:t>
            </a:r>
            <a:r>
              <a:rPr lang="en-US" sz="2400" dirty="0" smtClean="0">
                <a:solidFill>
                  <a:srgbClr val="800000"/>
                </a:solidFill>
              </a:rPr>
              <a:t> E</a:t>
            </a:r>
            <a:r>
              <a:rPr lang="en-US" sz="2400" dirty="0" smtClean="0">
                <a:solidFill>
                  <a:srgbClr val="000000"/>
                </a:solidFill>
              </a:rPr>
              <a:t>ndoscopic</a:t>
            </a:r>
            <a:r>
              <a:rPr lang="en-US" sz="2400" dirty="0" smtClean="0">
                <a:solidFill>
                  <a:srgbClr val="800000"/>
                </a:solidFill>
              </a:rPr>
              <a:t> I</a:t>
            </a:r>
            <a:r>
              <a:rPr lang="en-US" sz="2400" dirty="0" smtClean="0">
                <a:solidFill>
                  <a:srgbClr val="000000"/>
                </a:solidFill>
              </a:rPr>
              <a:t>ndex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of</a:t>
            </a:r>
            <a:r>
              <a:rPr lang="en-US" sz="2400" dirty="0" smtClean="0">
                <a:solidFill>
                  <a:srgbClr val="800000"/>
                </a:solidFill>
              </a:rPr>
              <a:t> S</a:t>
            </a:r>
            <a:r>
              <a:rPr lang="en-US" sz="2400" dirty="0" smtClean="0">
                <a:solidFill>
                  <a:srgbClr val="000000"/>
                </a:solidFill>
              </a:rPr>
              <a:t>everity </a:t>
            </a:r>
            <a:r>
              <a:rPr lang="en-US" sz="2400" dirty="0" smtClean="0">
                <a:solidFill>
                  <a:srgbClr val="800000"/>
                </a:solidFill>
              </a:rPr>
              <a:t>(CDEIS)</a:t>
            </a:r>
            <a:endParaRPr lang="en-US" sz="2400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34" y="1902490"/>
            <a:ext cx="7490691" cy="2690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034" y="4571775"/>
            <a:ext cx="7490691" cy="212458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6488113"/>
            <a:ext cx="29051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dirty="0">
                <a:latin typeface="+mj-lt"/>
                <a:ea typeface="+mn-ea"/>
                <a:cs typeface="Arial" panose="020B0604020202020204" pitchFamily="34" charset="0"/>
              </a:rPr>
              <a:t>Mary et al, GETAID, Gut 1989</a:t>
            </a:r>
          </a:p>
        </p:txBody>
      </p:sp>
    </p:spTree>
    <p:extLst>
      <p:ext uri="{BB962C8B-B14F-4D97-AF65-F5344CB8AC3E}">
        <p14:creationId xmlns:p14="http://schemas.microsoft.com/office/powerpoint/2010/main" val="282033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Endoscopic Scoring Systems in Crohn’s disease: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 What are the currently available tools?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817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imple</a:t>
            </a:r>
            <a:r>
              <a:rPr lang="en-US" sz="2400" dirty="0" smtClean="0">
                <a:solidFill>
                  <a:srgbClr val="800000"/>
                </a:solidFill>
              </a:rPr>
              <a:t> E</a:t>
            </a:r>
            <a:r>
              <a:rPr lang="en-US" sz="2400" dirty="0" smtClean="0">
                <a:solidFill>
                  <a:srgbClr val="000000"/>
                </a:solidFill>
              </a:rPr>
              <a:t>ndoscopic</a:t>
            </a:r>
            <a:r>
              <a:rPr lang="en-US" sz="2400" dirty="0" smtClean="0">
                <a:solidFill>
                  <a:srgbClr val="800000"/>
                </a:solidFill>
              </a:rPr>
              <a:t> S</a:t>
            </a:r>
            <a:r>
              <a:rPr lang="en-US" sz="2400" dirty="0" smtClean="0">
                <a:solidFill>
                  <a:srgbClr val="000000"/>
                </a:solidFill>
              </a:rPr>
              <a:t>core</a:t>
            </a:r>
            <a:r>
              <a:rPr lang="en-US" sz="2400" dirty="0" smtClean="0">
                <a:solidFill>
                  <a:srgbClr val="800000"/>
                </a:solidFill>
              </a:rPr>
              <a:t> in C</a:t>
            </a:r>
            <a:r>
              <a:rPr lang="en-US" sz="2400" dirty="0" smtClean="0">
                <a:solidFill>
                  <a:srgbClr val="000000"/>
                </a:solidFill>
              </a:rPr>
              <a:t>rohn’s</a:t>
            </a:r>
            <a:r>
              <a:rPr lang="en-US" sz="2400" dirty="0" smtClean="0">
                <a:solidFill>
                  <a:srgbClr val="800000"/>
                </a:solidFill>
              </a:rPr>
              <a:t> Di</a:t>
            </a:r>
            <a:r>
              <a:rPr lang="en-US" sz="2400" dirty="0" smtClean="0">
                <a:solidFill>
                  <a:srgbClr val="000000"/>
                </a:solidFill>
              </a:rPr>
              <a:t>sease </a:t>
            </a:r>
            <a:r>
              <a:rPr lang="en-US" sz="2400" dirty="0" smtClean="0">
                <a:solidFill>
                  <a:srgbClr val="800000"/>
                </a:solidFill>
              </a:rPr>
              <a:t>(SES-CD)</a:t>
            </a:r>
            <a:endParaRPr lang="en-US" sz="2400" dirty="0">
              <a:solidFill>
                <a:srgbClr val="800000"/>
              </a:solidFill>
            </a:endParaRPr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910428"/>
              </p:ext>
            </p:extLst>
          </p:nvPr>
        </p:nvGraphicFramePr>
        <p:xfrm>
          <a:off x="250826" y="2314176"/>
          <a:ext cx="8569645" cy="258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9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69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39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39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139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1074"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Variable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b="1" dirty="0">
                          <a:latin typeface="Calibri" pitchFamily="34" charset="0"/>
                          <a:cs typeface="Calibri" pitchFamily="34" charset="0"/>
                        </a:rPr>
                        <a:t>Size of </a:t>
                      </a:r>
                      <a:r>
                        <a:rPr lang="fr-CH" sz="1600" b="1" dirty="0" err="1">
                          <a:latin typeface="Calibri" pitchFamily="34" charset="0"/>
                          <a:cs typeface="Calibri" pitchFamily="34" charset="0"/>
                        </a:rPr>
                        <a:t>ulcers</a:t>
                      </a:r>
                      <a:r>
                        <a:rPr lang="fr-CH" sz="1600" b="1" dirty="0">
                          <a:latin typeface="Calibri" pitchFamily="34" charset="0"/>
                          <a:cs typeface="Calibri" pitchFamily="34" charset="0"/>
                        </a:rPr>
                        <a:t> (cm)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None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Calibri" pitchFamily="34" charset="0"/>
                          <a:cs typeface="Calibri" pitchFamily="34" charset="0"/>
                        </a:rPr>
                        <a:t>Aphthous</a:t>
                      </a:r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fr-CH" sz="1600" dirty="0" err="1">
                          <a:latin typeface="Calibri" pitchFamily="34" charset="0"/>
                          <a:cs typeface="Calibri" pitchFamily="34" charset="0"/>
                        </a:rPr>
                        <a:t>ulcers</a:t>
                      </a:r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 (0.1-0.5cm)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Large </a:t>
                      </a:r>
                      <a:r>
                        <a:rPr lang="fr-CH" sz="1600" dirty="0" err="1">
                          <a:latin typeface="Calibri" pitchFamily="34" charset="0"/>
                          <a:cs typeface="Calibri" pitchFamily="34" charset="0"/>
                        </a:rPr>
                        <a:t>ulcers</a:t>
                      </a:r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(0.5-2cm)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latin typeface="Calibri" pitchFamily="34" charset="0"/>
                          <a:cs typeface="Calibri" pitchFamily="34" charset="0"/>
                        </a:rPr>
                        <a:t>Very</a:t>
                      </a:r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 large </a:t>
                      </a:r>
                      <a:r>
                        <a:rPr lang="fr-CH" sz="1600" dirty="0" err="1">
                          <a:latin typeface="Calibri" pitchFamily="34" charset="0"/>
                          <a:cs typeface="Calibri" pitchFamily="34" charset="0"/>
                        </a:rPr>
                        <a:t>ulcers</a:t>
                      </a:r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 (&gt;2cm)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b="1" dirty="0" err="1">
                          <a:latin typeface="Calibri" pitchFamily="34" charset="0"/>
                          <a:cs typeface="Calibri" pitchFamily="34" charset="0"/>
                        </a:rPr>
                        <a:t>Ulcerated</a:t>
                      </a:r>
                      <a:r>
                        <a:rPr lang="fr-CH" sz="1600" b="1" dirty="0">
                          <a:latin typeface="Calibri" pitchFamily="34" charset="0"/>
                          <a:cs typeface="Calibri" pitchFamily="34" charset="0"/>
                        </a:rPr>
                        <a:t> surface (%)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None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&lt;10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10-30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&gt;30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b="1" dirty="0" err="1">
                          <a:latin typeface="Calibri" pitchFamily="34" charset="0"/>
                          <a:cs typeface="Calibri" pitchFamily="34" charset="0"/>
                        </a:rPr>
                        <a:t>Affected</a:t>
                      </a:r>
                      <a:r>
                        <a:rPr lang="fr-CH" sz="1600" b="1" dirty="0">
                          <a:latin typeface="Calibri" pitchFamily="34" charset="0"/>
                          <a:cs typeface="Calibri" pitchFamily="34" charset="0"/>
                        </a:rPr>
                        <a:t> surface (%)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&lt;50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50-75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&gt;75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b="1" dirty="0" err="1">
                          <a:latin typeface="Calibri" pitchFamily="34" charset="0"/>
                          <a:cs typeface="Calibri" pitchFamily="34" charset="0"/>
                        </a:rPr>
                        <a:t>Presence</a:t>
                      </a:r>
                      <a:r>
                        <a:rPr lang="fr-CH" sz="1600" b="1" baseline="0" dirty="0">
                          <a:latin typeface="Calibri" pitchFamily="34" charset="0"/>
                          <a:cs typeface="Calibri" pitchFamily="34" charset="0"/>
                        </a:rPr>
                        <a:t> of </a:t>
                      </a:r>
                      <a:r>
                        <a:rPr lang="fr-CH" sz="1600" b="1" dirty="0" err="1">
                          <a:latin typeface="Calibri" pitchFamily="34" charset="0"/>
                          <a:cs typeface="Calibri" pitchFamily="34" charset="0"/>
                        </a:rPr>
                        <a:t>narrowings</a:t>
                      </a:r>
                      <a:endParaRPr lang="fr-CH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None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Single, passable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Multiple, passable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Impassable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074">
                <a:tc gridSpan="4">
                  <a:txBody>
                    <a:bodyPr/>
                    <a:lstStyle/>
                    <a:p>
                      <a:r>
                        <a:rPr lang="fr-CH" sz="1600" b="1" dirty="0">
                          <a:latin typeface="Calibri" pitchFamily="34" charset="0"/>
                          <a:cs typeface="Calibri" pitchFamily="34" charset="0"/>
                        </a:rPr>
                        <a:t>SES-CD</a:t>
                      </a:r>
                      <a:r>
                        <a:rPr lang="fr-CH" sz="1600" b="1" baseline="0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fr-CH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SUM TOTAL</a:t>
                      </a:r>
                      <a:endParaRPr lang="fr-CH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latin typeface="Calibri" pitchFamily="34" charset="0"/>
                          <a:cs typeface="Calibri" pitchFamily="34" charset="0"/>
                        </a:rPr>
                        <a:t>0-56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250826" y="6442076"/>
            <a:ext cx="7913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/>
            <a:r>
              <a:rPr lang="fr-CH" dirty="0" err="1">
                <a:solidFill>
                  <a:srgbClr val="000000"/>
                </a:solidFill>
                <a:latin typeface="+mn-lt"/>
              </a:rPr>
              <a:t>Daperno</a:t>
            </a:r>
            <a:r>
              <a:rPr lang="fr-CH" dirty="0">
                <a:solidFill>
                  <a:srgbClr val="000000"/>
                </a:solidFill>
                <a:latin typeface="+mn-lt"/>
              </a:rPr>
              <a:t> et al, GI Endoscopy 2004;60:505-12, *</a:t>
            </a:r>
            <a:r>
              <a:rPr lang="fr-CH" dirty="0" err="1">
                <a:solidFill>
                  <a:srgbClr val="000000"/>
                </a:solidFill>
                <a:latin typeface="+mn-lt"/>
              </a:rPr>
              <a:t>Sipponen</a:t>
            </a:r>
            <a:r>
              <a:rPr lang="fr-CH" dirty="0">
                <a:solidFill>
                  <a:srgbClr val="000000"/>
                </a:solidFill>
                <a:latin typeface="+mn-lt"/>
              </a:rPr>
              <a:t> et al, IBD 2010;16:2131-6</a:t>
            </a:r>
          </a:p>
        </p:txBody>
      </p:sp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250827" y="5324764"/>
            <a:ext cx="8569644" cy="831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/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Excellent </a:t>
            </a:r>
            <a:r>
              <a:rPr lang="fr-CH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correlation</a:t>
            </a:r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CH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 CDEIS (</a:t>
            </a:r>
            <a:r>
              <a:rPr lang="fr-CH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Spearman’s</a:t>
            </a:r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 r = 0.920)</a:t>
            </a:r>
          </a:p>
          <a:p>
            <a:pPr algn="ctr" eaLnBrk="0" hangingPunct="0"/>
            <a:r>
              <a:rPr lang="fr-CH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Recently</a:t>
            </a:r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CH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independenly</a:t>
            </a:r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CH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confirmed</a:t>
            </a:r>
            <a:r>
              <a:rPr lang="fr-CH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(Spearman's r = 0.938)*</a:t>
            </a:r>
            <a:endParaRPr lang="fr-CH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6" y="4844781"/>
            <a:ext cx="8893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“substantial” to “almost perfect” intra- and inter-observer reliability (</a:t>
            </a:r>
            <a:r>
              <a:rPr lang="en-US" sz="1200" dirty="0" err="1"/>
              <a:t>intraobserver</a:t>
            </a:r>
            <a:r>
              <a:rPr lang="en-US" sz="1200" dirty="0"/>
              <a:t> ICC, 0.91; 95% CI 0.87–0.94 and </a:t>
            </a:r>
            <a:r>
              <a:rPr lang="en-US" sz="1200" dirty="0" err="1"/>
              <a:t>interobserver</a:t>
            </a:r>
            <a:r>
              <a:rPr lang="en-US" sz="1200" dirty="0"/>
              <a:t> ICC, 0.83; 95% CI, 0.75–0.89)</a:t>
            </a:r>
          </a:p>
        </p:txBody>
      </p:sp>
    </p:spTree>
    <p:extLst>
      <p:ext uri="{BB962C8B-B14F-4D97-AF65-F5344CB8AC3E}">
        <p14:creationId xmlns:p14="http://schemas.microsoft.com/office/powerpoint/2010/main" val="23352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360802"/>
              </p:ext>
            </p:extLst>
          </p:nvPr>
        </p:nvGraphicFramePr>
        <p:xfrm>
          <a:off x="250826" y="2314176"/>
          <a:ext cx="8569644" cy="334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7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5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82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2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282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28274"/>
              </a:tblGrid>
              <a:tr h="401074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Variable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Ulcer Size</a:t>
                      </a:r>
                    </a:p>
                    <a:p>
                      <a:pPr algn="ctr"/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(0-3)</a:t>
                      </a:r>
                      <a:endParaRPr lang="fr-CH" sz="16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Ulcerated</a:t>
                      </a:r>
                      <a:r>
                        <a:rPr lang="fr-CH" sz="16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Surface </a:t>
                      </a:r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(0-3)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Affected</a:t>
                      </a:r>
                    </a:p>
                    <a:p>
                      <a:pPr algn="ctr"/>
                      <a:r>
                        <a:rPr lang="fr-CH" sz="16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Surface (0-3)</a:t>
                      </a:r>
                      <a:endParaRPr lang="fr-CH" sz="16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Narrowing</a:t>
                      </a:r>
                      <a:r>
                        <a:rPr lang="fr-CH" sz="16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(0-3)</a:t>
                      </a:r>
                      <a:endParaRPr lang="fr-CH" sz="16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fr-CH" sz="16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Calibri" pitchFamily="34" charset="0"/>
                          <a:cs typeface="Calibri" pitchFamily="34" charset="0"/>
                        </a:rPr>
                        <a:t>Ileum</a:t>
                      </a:r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Calibri" pitchFamily="34" charset="0"/>
                          <a:cs typeface="Calibri" pitchFamily="34" charset="0"/>
                        </a:rPr>
                        <a:t>Caecum / Ascending</a:t>
                      </a:r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Calibri" pitchFamily="34" charset="0"/>
                          <a:cs typeface="Calibri" pitchFamily="34" charset="0"/>
                        </a:rPr>
                        <a:t>Transverse</a:t>
                      </a:r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074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Calibri" pitchFamily="34" charset="0"/>
                          <a:cs typeface="Calibri" pitchFamily="34" charset="0"/>
                        </a:rPr>
                        <a:t>Descending/ Sigmoid</a:t>
                      </a:r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074">
                <a:tc gridSpan="4">
                  <a:txBody>
                    <a:bodyPr/>
                    <a:lstStyle/>
                    <a:p>
                      <a:r>
                        <a:rPr lang="fr-CH" sz="1600" dirty="0" smtClean="0">
                          <a:latin typeface="Calibri" pitchFamily="34" charset="0"/>
                          <a:cs typeface="Calibri" pitchFamily="34" charset="0"/>
                        </a:rPr>
                        <a:t>Rectum</a:t>
                      </a:r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074">
                <a:tc gridSpan="4">
                  <a:txBody>
                    <a:bodyPr/>
                    <a:lstStyle/>
                    <a:p>
                      <a:r>
                        <a:rPr lang="fr-CH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 SES CD</a:t>
                      </a:r>
                      <a:endParaRPr lang="fr-CH" sz="1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mtClean="0"/>
              <a:t>Endoscopic Scoring Systems in Crohn’s disease:</a:t>
            </a:r>
            <a:br>
              <a:rPr lang="en-US" sz="3200" smtClean="0"/>
            </a:br>
            <a:r>
              <a:rPr lang="en-US" sz="2800" smtClean="0">
                <a:solidFill>
                  <a:srgbClr val="000090"/>
                </a:solidFill>
              </a:rPr>
              <a:t> What are the currently available tools?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6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817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imple</a:t>
            </a:r>
            <a:r>
              <a:rPr lang="en-US" sz="2400" dirty="0" smtClean="0">
                <a:solidFill>
                  <a:srgbClr val="800000"/>
                </a:solidFill>
              </a:rPr>
              <a:t> E</a:t>
            </a:r>
            <a:r>
              <a:rPr lang="en-US" sz="2400" dirty="0" smtClean="0">
                <a:solidFill>
                  <a:srgbClr val="000000"/>
                </a:solidFill>
              </a:rPr>
              <a:t>ndoscopic</a:t>
            </a:r>
            <a:r>
              <a:rPr lang="en-US" sz="2400" dirty="0" smtClean="0">
                <a:solidFill>
                  <a:srgbClr val="800000"/>
                </a:solidFill>
              </a:rPr>
              <a:t> S</a:t>
            </a:r>
            <a:r>
              <a:rPr lang="en-US" sz="2400" dirty="0" smtClean="0">
                <a:solidFill>
                  <a:srgbClr val="000000"/>
                </a:solidFill>
              </a:rPr>
              <a:t>core</a:t>
            </a:r>
            <a:r>
              <a:rPr lang="en-US" sz="2400" dirty="0" smtClean="0">
                <a:solidFill>
                  <a:srgbClr val="800000"/>
                </a:solidFill>
              </a:rPr>
              <a:t> in C</a:t>
            </a:r>
            <a:r>
              <a:rPr lang="en-US" sz="2400" dirty="0" smtClean="0">
                <a:solidFill>
                  <a:srgbClr val="000000"/>
                </a:solidFill>
              </a:rPr>
              <a:t>rohn’s</a:t>
            </a:r>
            <a:r>
              <a:rPr lang="en-US" sz="2400" dirty="0" smtClean="0">
                <a:solidFill>
                  <a:srgbClr val="800000"/>
                </a:solidFill>
              </a:rPr>
              <a:t> Di</a:t>
            </a:r>
            <a:r>
              <a:rPr lang="en-US" sz="2400" dirty="0" smtClean="0">
                <a:solidFill>
                  <a:srgbClr val="000000"/>
                </a:solidFill>
              </a:rPr>
              <a:t>sease </a:t>
            </a:r>
            <a:r>
              <a:rPr lang="en-US" sz="2400" dirty="0" smtClean="0">
                <a:solidFill>
                  <a:srgbClr val="800000"/>
                </a:solidFill>
              </a:rPr>
              <a:t>(SES-CD)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7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Endoscopic Scoring Systems in Crohn’s disease: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 What are the currently available tools?</a:t>
            </a:r>
            <a:endParaRPr lang="en-US" sz="2800" dirty="0">
              <a:solidFill>
                <a:srgbClr val="000090"/>
              </a:solidFill>
            </a:endParaRPr>
          </a:p>
        </p:txBody>
      </p:sp>
      <p:pic>
        <p:nvPicPr>
          <p:cNvPr id="11" name="Picture 10" descr="SESCD STATA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2" y="1289137"/>
            <a:ext cx="7520019" cy="44598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53631" y="5610881"/>
            <a:ext cx="7520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MAIN ISSUES:</a:t>
            </a:r>
          </a:p>
          <a:p>
            <a:pPr algn="ctr"/>
            <a:r>
              <a:rPr lang="en-US" sz="1600" dirty="0" smtClean="0"/>
              <a:t>interpretation </a:t>
            </a:r>
            <a:r>
              <a:rPr lang="en-US" sz="1600" dirty="0"/>
              <a:t>of superficial ulceration, defining location of ulcers involving two contiguous segments, differentiating between anal and rectal lesions and grading severity of stenosis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7767" y="6549599"/>
            <a:ext cx="2893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err="1" smtClean="0"/>
              <a:t>Khanna</a:t>
            </a:r>
            <a:r>
              <a:rPr lang="cs-CZ" sz="1200" dirty="0" smtClean="0"/>
              <a:t> </a:t>
            </a:r>
            <a:r>
              <a:rPr lang="cs-CZ" sz="1200" dirty="0" err="1" smtClean="0"/>
              <a:t>R</a:t>
            </a:r>
            <a:r>
              <a:rPr lang="cs-CZ" sz="1200" dirty="0" smtClean="0"/>
              <a:t> et al Gut</a:t>
            </a:r>
            <a:r>
              <a:rPr lang="cs-CZ" sz="1200" dirty="0"/>
              <a:t>. 2016 Jul;65(7):1119-25.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46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>
                <a:solidFill>
                  <a:srgbClr val="000090"/>
                </a:solidFill>
              </a:rPr>
              <a:t>Interactive voting case presentation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817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imple</a:t>
            </a:r>
            <a:r>
              <a:rPr lang="en-US" sz="2400" dirty="0" smtClean="0">
                <a:solidFill>
                  <a:srgbClr val="800000"/>
                </a:solidFill>
              </a:rPr>
              <a:t> E</a:t>
            </a:r>
            <a:r>
              <a:rPr lang="en-US" sz="2400" dirty="0" smtClean="0">
                <a:solidFill>
                  <a:srgbClr val="000000"/>
                </a:solidFill>
              </a:rPr>
              <a:t>ndoscopic</a:t>
            </a:r>
            <a:r>
              <a:rPr lang="en-US" sz="2400" dirty="0" smtClean="0">
                <a:solidFill>
                  <a:srgbClr val="800000"/>
                </a:solidFill>
              </a:rPr>
              <a:t> S</a:t>
            </a:r>
            <a:r>
              <a:rPr lang="en-US" sz="2400" dirty="0" smtClean="0">
                <a:solidFill>
                  <a:srgbClr val="000000"/>
                </a:solidFill>
              </a:rPr>
              <a:t>core</a:t>
            </a:r>
            <a:r>
              <a:rPr lang="en-US" sz="2400" dirty="0" smtClean="0">
                <a:solidFill>
                  <a:srgbClr val="800000"/>
                </a:solidFill>
              </a:rPr>
              <a:t> in C</a:t>
            </a:r>
            <a:r>
              <a:rPr lang="en-US" sz="2400" dirty="0" smtClean="0">
                <a:solidFill>
                  <a:srgbClr val="000000"/>
                </a:solidFill>
              </a:rPr>
              <a:t>rohn’s</a:t>
            </a:r>
            <a:r>
              <a:rPr lang="en-US" sz="2400" dirty="0" smtClean="0">
                <a:solidFill>
                  <a:srgbClr val="800000"/>
                </a:solidFill>
              </a:rPr>
              <a:t> Di</a:t>
            </a:r>
            <a:r>
              <a:rPr lang="en-US" sz="2400" dirty="0" smtClean="0">
                <a:solidFill>
                  <a:srgbClr val="000000"/>
                </a:solidFill>
              </a:rPr>
              <a:t>sease </a:t>
            </a:r>
            <a:r>
              <a:rPr lang="en-US" sz="2400" dirty="0" smtClean="0">
                <a:solidFill>
                  <a:srgbClr val="800000"/>
                </a:solidFill>
              </a:rPr>
              <a:t>(SES-CD)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1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What are the currently available tools?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8172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Rutgeerts</a:t>
            </a:r>
            <a:r>
              <a:rPr lang="en-US" sz="2400" dirty="0" smtClean="0">
                <a:solidFill>
                  <a:srgbClr val="800000"/>
                </a:solidFill>
              </a:rPr>
              <a:t> Score </a:t>
            </a:r>
            <a:r>
              <a:rPr lang="en-US" sz="2400" dirty="0" smtClean="0"/>
              <a:t>of post operative Crohn’s disease recurrence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42853" y="2248519"/>
            <a:ext cx="7579457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Endoscopic findings	</a:t>
            </a:r>
            <a:r>
              <a:rPr lang="en-US" b="1" dirty="0" smtClean="0"/>
              <a:t>									Score</a:t>
            </a:r>
            <a:r>
              <a:rPr lang="en-US" b="1" dirty="0"/>
              <a:t>	</a:t>
            </a:r>
          </a:p>
          <a:p>
            <a:r>
              <a:rPr lang="en-US" sz="1400" dirty="0"/>
              <a:t>No </a:t>
            </a:r>
            <a:r>
              <a:rPr lang="en-US" sz="1400" dirty="0" err="1"/>
              <a:t>aphthous</a:t>
            </a:r>
            <a:r>
              <a:rPr lang="en-US" sz="1400" dirty="0"/>
              <a:t> </a:t>
            </a:r>
            <a:r>
              <a:rPr lang="en-US" sz="1400" dirty="0" smtClean="0"/>
              <a:t>ulcers (normal)										0</a:t>
            </a:r>
            <a:r>
              <a:rPr lang="en-US" sz="1400" dirty="0"/>
              <a:t>	</a:t>
            </a:r>
          </a:p>
          <a:p>
            <a:r>
              <a:rPr lang="en-US" sz="1400" dirty="0"/>
              <a:t>Less than five </a:t>
            </a:r>
            <a:r>
              <a:rPr lang="en-US" sz="1400" dirty="0" err="1"/>
              <a:t>aphthous</a:t>
            </a:r>
            <a:r>
              <a:rPr lang="en-US" sz="1400" dirty="0"/>
              <a:t> ulcers	</a:t>
            </a:r>
            <a:r>
              <a:rPr lang="en-US" sz="1400" dirty="0" smtClean="0"/>
              <a:t>									1</a:t>
            </a:r>
            <a:r>
              <a:rPr lang="en-US" sz="1400" dirty="0"/>
              <a:t>	</a:t>
            </a:r>
          </a:p>
          <a:p>
            <a:r>
              <a:rPr lang="en-US" sz="1400" dirty="0"/>
              <a:t>More than five </a:t>
            </a:r>
            <a:r>
              <a:rPr lang="en-US" sz="1400" dirty="0" err="1"/>
              <a:t>aphthous</a:t>
            </a:r>
            <a:r>
              <a:rPr lang="en-US" sz="1400" dirty="0"/>
              <a:t> lesions with normal intervening mucosa, </a:t>
            </a:r>
            <a:r>
              <a:rPr lang="en-US" sz="1400" dirty="0" smtClean="0"/>
              <a:t>				2</a:t>
            </a:r>
          </a:p>
          <a:p>
            <a:r>
              <a:rPr lang="en-US" sz="1400" dirty="0" smtClean="0"/>
              <a:t>or </a:t>
            </a:r>
            <a:r>
              <a:rPr lang="en-US" sz="1400" dirty="0"/>
              <a:t>lesions confined to </a:t>
            </a:r>
            <a:r>
              <a:rPr lang="en-US" sz="1400" dirty="0" err="1"/>
              <a:t>ileocolonic</a:t>
            </a:r>
            <a:r>
              <a:rPr lang="en-US" sz="1400" dirty="0"/>
              <a:t> anastomosis (</a:t>
            </a:r>
            <a:r>
              <a:rPr lang="en-US" sz="1400" dirty="0" err="1"/>
              <a:t>ie</a:t>
            </a:r>
            <a:r>
              <a:rPr lang="en-US" sz="1400" dirty="0"/>
              <a:t>, less than 1 cm in length)	</a:t>
            </a:r>
            <a:r>
              <a:rPr lang="en-US" sz="1400" dirty="0" smtClean="0"/>
              <a:t>		</a:t>
            </a:r>
            <a:r>
              <a:rPr lang="en-US" sz="1400" dirty="0"/>
              <a:t>	</a:t>
            </a:r>
          </a:p>
          <a:p>
            <a:r>
              <a:rPr lang="en-US" sz="1400" dirty="0"/>
              <a:t>Diffuse </a:t>
            </a:r>
            <a:r>
              <a:rPr lang="en-US" sz="1400" dirty="0" err="1"/>
              <a:t>aphthous</a:t>
            </a:r>
            <a:r>
              <a:rPr lang="en-US" sz="1400" dirty="0"/>
              <a:t> ileitis with diffusely inflamed mucosa	</a:t>
            </a:r>
            <a:r>
              <a:rPr lang="en-US" sz="1400" dirty="0" smtClean="0"/>
              <a:t>					3</a:t>
            </a:r>
            <a:r>
              <a:rPr lang="en-US" sz="1400" dirty="0"/>
              <a:t>	</a:t>
            </a:r>
          </a:p>
          <a:p>
            <a:r>
              <a:rPr lang="en-US" sz="1400" dirty="0"/>
              <a:t>Diffuse inflammation with larger ulcers, nodules and/or narrowing	</a:t>
            </a:r>
            <a:r>
              <a:rPr lang="en-US" sz="1400" dirty="0" smtClean="0"/>
              <a:t>			4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807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Endoscopic Scoring Systems in Crohn’s disease:</a:t>
            </a:r>
            <a:br>
              <a:rPr lang="en-US" sz="3200" dirty="0"/>
            </a:br>
            <a:r>
              <a:rPr lang="en-US" sz="2800" dirty="0" smtClean="0">
                <a:solidFill>
                  <a:srgbClr val="000090"/>
                </a:solidFill>
              </a:rPr>
              <a:t>Why bother with central reading?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8172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Inclusion bias</a:t>
            </a:r>
            <a:r>
              <a:rPr lang="en-US" sz="2400" dirty="0" smtClean="0">
                <a:solidFill>
                  <a:srgbClr val="800000"/>
                </a:solidFill>
              </a:rPr>
              <a:t>: </a:t>
            </a:r>
            <a:r>
              <a:rPr lang="en-US" sz="2400" dirty="0" smtClean="0"/>
              <a:t>investigators may inflate scores to ensure a patient is included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Outcome bias: </a:t>
            </a:r>
            <a:r>
              <a:rPr lang="en-US" sz="2400" dirty="0" smtClean="0">
                <a:solidFill>
                  <a:srgbClr val="000000"/>
                </a:solidFill>
              </a:rPr>
              <a:t>investigators may reduce scores as they want their patient to get better</a:t>
            </a:r>
          </a:p>
          <a:p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38" y="3335166"/>
            <a:ext cx="4902779" cy="334348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40060" y="4746079"/>
            <a:ext cx="936104" cy="1289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66724" y="4746079"/>
            <a:ext cx="936104" cy="1289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63093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>
                <a:latin typeface="+mn-lt"/>
              </a:rPr>
              <a:t>Feagan</a:t>
            </a:r>
            <a:r>
              <a:rPr lang="en-GB" i="1" dirty="0">
                <a:latin typeface="+mn-lt"/>
              </a:rPr>
              <a:t> et al. Gastroenterology 2013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84802" y="2628717"/>
            <a:ext cx="6259198" cy="1440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Trial of </a:t>
            </a:r>
            <a:r>
              <a:rPr lang="en-GB" sz="2400" dirty="0" err="1" smtClean="0"/>
              <a:t>Asacol</a:t>
            </a:r>
            <a:r>
              <a:rPr lang="en-GB" sz="2400" dirty="0" smtClean="0"/>
              <a:t>™ 800mg </a:t>
            </a:r>
            <a:r>
              <a:rPr lang="en-GB" sz="2400" dirty="0" err="1" smtClean="0"/>
              <a:t>vs</a:t>
            </a:r>
            <a:r>
              <a:rPr lang="en-GB" sz="2400" dirty="0" smtClean="0"/>
              <a:t> placebo - </a:t>
            </a:r>
            <a:r>
              <a:rPr lang="en-GB" sz="2200" dirty="0" smtClean="0"/>
              <a:t>Primary outcome remission at wk6</a:t>
            </a:r>
          </a:p>
          <a:p>
            <a:pPr lvl="1"/>
            <a:r>
              <a:rPr lang="en-GB" sz="2200" dirty="0" smtClean="0"/>
              <a:t>31% of subjects with UCDAI </a:t>
            </a:r>
            <a:r>
              <a:rPr lang="en-GB" sz="2200" dirty="0" err="1" smtClean="0"/>
              <a:t>endo</a:t>
            </a:r>
            <a:r>
              <a:rPr lang="en-GB" sz="2200" dirty="0" smtClean="0"/>
              <a:t> score </a:t>
            </a:r>
            <a:r>
              <a:rPr lang="en-GB" sz="2200" u="sng" dirty="0" smtClean="0"/>
              <a:t>&gt;</a:t>
            </a:r>
            <a:r>
              <a:rPr lang="en-GB" sz="2200" dirty="0" smtClean="0"/>
              <a:t>2 as judged by </a:t>
            </a:r>
            <a:r>
              <a:rPr lang="en-GB" sz="2200" dirty="0" err="1" smtClean="0"/>
              <a:t>endoscopist</a:t>
            </a:r>
            <a:r>
              <a:rPr lang="en-GB" sz="2200" dirty="0" smtClean="0"/>
              <a:t> were deemed ineligible by central reader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8535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Endoscopic Scoring Systems in Crohn’s disease:</a:t>
            </a:r>
            <a:br>
              <a:rPr lang="en-US" sz="3200" dirty="0"/>
            </a:br>
            <a:r>
              <a:rPr lang="en-US" sz="2800" dirty="0" smtClean="0">
                <a:solidFill>
                  <a:srgbClr val="000090"/>
                </a:solidFill>
              </a:rPr>
              <a:t>OK then, so why bother with local reading?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25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Practicality around recording videos for Profile (and ASTIClite)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PLEASE do not forget to remove patient Identifiable data prior to recording (no name, no DOB, no hospital number)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Record </a:t>
            </a:r>
            <a:r>
              <a:rPr lang="en-US" sz="2000" dirty="0" err="1" smtClean="0">
                <a:solidFill>
                  <a:srgbClr val="000000"/>
                </a:solidFill>
              </a:rPr>
              <a:t>extubation</a:t>
            </a:r>
            <a:r>
              <a:rPr lang="en-US" sz="2000" dirty="0" smtClean="0">
                <a:solidFill>
                  <a:srgbClr val="000000"/>
                </a:solidFill>
              </a:rPr>
              <a:t> only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Wash mucosa and remove excess fluid on intubation if possible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Record time that you enter each segment (ideally from time stamp on monitor /or time of video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Pause video when taking biopsies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Pause around areas of inflammation – wash if superficial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Take care not to skip past areas and do make an obvious attempt to enter </a:t>
            </a:r>
            <a:r>
              <a:rPr lang="en-US" sz="2000" dirty="0" err="1" smtClean="0">
                <a:solidFill>
                  <a:srgbClr val="000000"/>
                </a:solidFill>
              </a:rPr>
              <a:t>strictured</a:t>
            </a:r>
            <a:r>
              <a:rPr lang="en-US" sz="2000" dirty="0" smtClean="0">
                <a:solidFill>
                  <a:srgbClr val="000000"/>
                </a:solidFill>
              </a:rPr>
              <a:t> areas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Endoscopic Scoring Systems in Crohn’s Disease: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Why do we use endoscopic outcomes in research?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18" y="1425691"/>
            <a:ext cx="8229600" cy="6684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800000"/>
                </a:solidFill>
              </a:rPr>
              <a:t>Clinical assessment of disease activity is often subjective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6609812"/>
            <a:ext cx="853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sz="1000" b="1" dirty="0" err="1">
                <a:latin typeface="+mn-lt"/>
              </a:rPr>
              <a:t>Peyrin-Biroulet</a:t>
            </a:r>
            <a:r>
              <a:rPr lang="en-US" sz="1000" b="1" dirty="0">
                <a:latin typeface="+mn-lt"/>
              </a:rPr>
              <a:t> L ,et al. </a:t>
            </a:r>
            <a:r>
              <a:rPr lang="hr-HR" sz="1000" dirty="0"/>
              <a:t>Gut. 2014 Jan;63(1):88-95. doi: 10.1136/gutjnl-2013-304984</a:t>
            </a:r>
            <a:endParaRPr lang="en-US" sz="1000" b="1" dirty="0">
              <a:latin typeface="+mn-lt"/>
            </a:endParaRPr>
          </a:p>
        </p:txBody>
      </p:sp>
      <p:graphicFrame>
        <p:nvGraphicFramePr>
          <p:cNvPr id="10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778659"/>
              </p:ext>
            </p:extLst>
          </p:nvPr>
        </p:nvGraphicFramePr>
        <p:xfrm>
          <a:off x="316148" y="1968084"/>
          <a:ext cx="8511704" cy="1276270"/>
        </p:xfrm>
        <a:graphic>
          <a:graphicData uri="http://schemas.openxmlformats.org/drawingml/2006/table">
            <a:tbl>
              <a:tblPr/>
              <a:tblGrid>
                <a:gridCol w="3356624"/>
                <a:gridCol w="2707465"/>
                <a:gridCol w="2447615"/>
              </a:tblGrid>
              <a:tr h="292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‘Clinical Remission’ (CDAI &lt;150, n= 136)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‘Moderate-Severely Active CD’ (CDAI ≥220)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Complete Mucosal Healing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56.9%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29.6%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CRP Normalization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64.7%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48.2%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Both, Complete Mucosal Healing and CRP Normalization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39.7%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22.9%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038" y="3244354"/>
            <a:ext cx="3613527" cy="337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Endoscopic Scoring Systems in Crohn’s Disease:</a:t>
            </a:r>
            <a:br>
              <a:rPr lang="en-US" sz="3600" dirty="0"/>
            </a:br>
            <a:r>
              <a:rPr lang="en-US" sz="3200" dirty="0">
                <a:solidFill>
                  <a:srgbClr val="000090"/>
                </a:solidFill>
              </a:rPr>
              <a:t>Why do we use endoscopic outcomes in research??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03224"/>
            <a:ext cx="8229600" cy="66843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b="1" dirty="0" smtClean="0">
                <a:solidFill>
                  <a:srgbClr val="800000"/>
                </a:solidFill>
              </a:rPr>
              <a:t>Endoscopic assessment of mucosal healing can predict disease course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97" y="2824705"/>
            <a:ext cx="3529012" cy="367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259897" y="2501539"/>
            <a:ext cx="46142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b="1" dirty="0"/>
              <a:t>IBSEN group</a:t>
            </a:r>
            <a:r>
              <a:rPr lang="en-GB" b="1" dirty="0"/>
              <a:t>: </a:t>
            </a:r>
            <a:r>
              <a:rPr lang="hu-HU" b="1" dirty="0"/>
              <a:t>227 incident CD</a:t>
            </a:r>
            <a:r>
              <a:rPr lang="en-GB" b="1" dirty="0"/>
              <a:t> </a:t>
            </a:r>
            <a:endParaRPr lang="en-GB" b="1" dirty="0" smtClean="0"/>
          </a:p>
          <a:p>
            <a:pPr algn="ctr"/>
            <a:r>
              <a:rPr lang="hu-HU" b="1" dirty="0" smtClean="0"/>
              <a:t>assessed </a:t>
            </a:r>
            <a:r>
              <a:rPr lang="hu-HU" b="1" dirty="0"/>
              <a:t>at 1 and 5 years</a:t>
            </a:r>
            <a:endParaRPr lang="en-GB" b="1" dirty="0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0" y="6310002"/>
            <a:ext cx="603929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r>
              <a:rPr lang="en-GB" sz="1000" b="1" dirty="0" smtClean="0"/>
              <a:t>CD, Crohn’s disease; SES, Simple Endoscopic Score.</a:t>
            </a:r>
            <a:endParaRPr lang="en-GB" altLang="en-US" sz="1000" b="1" dirty="0" smtClean="0">
              <a:cs typeface="Arial" charset="0"/>
            </a:endParaRPr>
          </a:p>
          <a:p>
            <a:endParaRPr lang="en-GB" altLang="en-US" sz="1000" b="1" dirty="0" smtClean="0">
              <a:cs typeface="Arial" charset="0"/>
            </a:endParaRPr>
          </a:p>
          <a:p>
            <a:r>
              <a:rPr lang="en-GB" altLang="en-US" sz="1000" b="1" dirty="0" smtClean="0">
                <a:cs typeface="Arial" charset="0"/>
              </a:rPr>
              <a:t>1. </a:t>
            </a:r>
            <a:r>
              <a:rPr lang="en-GB" altLang="en-US" sz="1000" b="1" dirty="0" err="1" smtClean="0">
                <a:cs typeface="Arial" charset="0"/>
              </a:rPr>
              <a:t>Froslie</a:t>
            </a:r>
            <a:r>
              <a:rPr lang="en-GB" altLang="en-US" sz="1000" b="1" dirty="0" smtClean="0">
                <a:cs typeface="Arial" charset="0"/>
              </a:rPr>
              <a:t> KS. </a:t>
            </a:r>
            <a:r>
              <a:rPr lang="en-GB" altLang="en-US" sz="1000" b="1" i="1" dirty="0" smtClean="0">
                <a:cs typeface="Arial" charset="0"/>
              </a:rPr>
              <a:t>Gastroenterology</a:t>
            </a:r>
            <a:r>
              <a:rPr lang="en-GB" altLang="en-US" sz="1000" b="1" dirty="0" smtClean="0">
                <a:cs typeface="Arial" charset="0"/>
              </a:rPr>
              <a:t> 2007;133:412–22; 2. </a:t>
            </a:r>
            <a:r>
              <a:rPr lang="en-GB" altLang="en-US" sz="1000" b="1" dirty="0" err="1" smtClean="0">
                <a:cs typeface="Arial" charset="0"/>
              </a:rPr>
              <a:t>Colombel</a:t>
            </a:r>
            <a:r>
              <a:rPr lang="en-GB" altLang="en-US" sz="1000" b="1" dirty="0" smtClean="0">
                <a:cs typeface="Arial" charset="0"/>
              </a:rPr>
              <a:t> </a:t>
            </a:r>
            <a:r>
              <a:rPr lang="en-GB" altLang="en-US" sz="1000" b="1" dirty="0">
                <a:cs typeface="Arial" charset="0"/>
              </a:rPr>
              <a:t>JF, </a:t>
            </a:r>
            <a:r>
              <a:rPr lang="en-GB" altLang="en-US" sz="1000" b="1" i="1" dirty="0">
                <a:cs typeface="Arial" charset="0"/>
              </a:rPr>
              <a:t>et al.</a:t>
            </a:r>
            <a:r>
              <a:rPr lang="en-GB" altLang="en-US" sz="1000" b="1" dirty="0">
                <a:cs typeface="Arial" charset="0"/>
              </a:rPr>
              <a:t> </a:t>
            </a:r>
            <a:r>
              <a:rPr lang="en-GB" altLang="en-US" sz="1000" b="1" i="1" dirty="0">
                <a:cs typeface="Arial" charset="0"/>
              </a:rPr>
              <a:t>Gastroenterology</a:t>
            </a:r>
            <a:r>
              <a:rPr lang="en-GB" altLang="en-US" sz="1000" b="1" dirty="0">
                <a:cs typeface="Arial" charset="0"/>
              </a:rPr>
              <a:t> </a:t>
            </a:r>
            <a:r>
              <a:rPr lang="en-GB" altLang="en-US" sz="1000" b="1" dirty="0" smtClean="0">
                <a:cs typeface="Arial" charset="0"/>
              </a:rPr>
              <a:t>2011;</a:t>
            </a:r>
            <a:r>
              <a:rPr lang="en-GB" sz="1000" b="1" dirty="0" smtClean="0">
                <a:cs typeface="Arial" charset="0"/>
              </a:rPr>
              <a:t>141:1194</a:t>
            </a:r>
            <a:r>
              <a:rPr lang="en-GB" altLang="en-US" sz="1000" b="1" dirty="0" smtClean="0">
                <a:cs typeface="Arial" charset="0"/>
              </a:rPr>
              <a:t>–</a:t>
            </a:r>
            <a:r>
              <a:rPr lang="en-GB" sz="1000" b="1" dirty="0" smtClean="0">
                <a:cs typeface="Arial" charset="0"/>
              </a:rPr>
              <a:t>201; </a:t>
            </a:r>
            <a:endParaRPr lang="en-US" altLang="en-US" sz="11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Text Box 172"/>
          <p:cNvSpPr txBox="1">
            <a:spLocks noChangeArrowheads="1"/>
          </p:cNvSpPr>
          <p:nvPr/>
        </p:nvSpPr>
        <p:spPr bwMode="auto">
          <a:xfrm>
            <a:off x="4500563" y="2576141"/>
            <a:ext cx="44773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+mn-lt"/>
                <a:cs typeface="Arial" pitchFamily="34" charset="0"/>
              </a:rPr>
              <a:t>SUTD: infliximab induced mucosal healing and </a:t>
            </a:r>
            <a:r>
              <a:rPr lang="en-GB" altLang="en-US" sz="1800" b="1" dirty="0" smtClean="0">
                <a:latin typeface="+mn-lt"/>
                <a:cs typeface="Arial" pitchFamily="34" charset="0"/>
              </a:rPr>
              <a:t>long-term </a:t>
            </a:r>
            <a:r>
              <a:rPr lang="en-GB" altLang="en-US" sz="1800" b="1" dirty="0">
                <a:latin typeface="+mn-lt"/>
                <a:cs typeface="Arial" pitchFamily="34" charset="0"/>
              </a:rPr>
              <a:t>remission</a:t>
            </a:r>
          </a:p>
        </p:txBody>
      </p: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4500563" y="3299300"/>
            <a:ext cx="3994150" cy="3444875"/>
            <a:chOff x="2835" y="1572"/>
            <a:chExt cx="2516" cy="2170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35" y="1572"/>
              <a:ext cx="2516" cy="2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 rot="16200000">
              <a:off x="2683" y="2438"/>
              <a:ext cx="5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 % of patients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680" y="2969"/>
              <a:ext cx="31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16/23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121" y="1965"/>
              <a:ext cx="3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p=0.036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479" y="2969"/>
              <a:ext cx="2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8/21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299" y="1602"/>
              <a:ext cx="183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Clinical remission (CDAI &lt;150, no steroids, no 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630" y="1703"/>
              <a:ext cx="115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resections) through year 3+4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528" y="2219"/>
              <a:ext cx="578" cy="88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528" y="2219"/>
              <a:ext cx="578" cy="886"/>
            </a:xfrm>
            <a:prstGeom prst="rect">
              <a:avLst/>
            </a:prstGeom>
            <a:noFill/>
            <a:ln w="7938" cap="flat">
              <a:solidFill>
                <a:srgbClr val="FFF4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4282" y="2621"/>
              <a:ext cx="577" cy="484"/>
            </a:xfrm>
            <a:prstGeom prst="rect">
              <a:avLst/>
            </a:prstGeom>
            <a:solidFill>
              <a:srgbClr val="79B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282" y="2621"/>
              <a:ext cx="577" cy="484"/>
            </a:xfrm>
            <a:prstGeom prst="rect">
              <a:avLst/>
            </a:prstGeom>
            <a:noFill/>
            <a:ln w="7938" cap="flat">
              <a:solidFill>
                <a:srgbClr val="FFF4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239" y="1830"/>
              <a:ext cx="1" cy="1275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213" y="3105"/>
              <a:ext cx="26" cy="1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3213" y="2852"/>
              <a:ext cx="26" cy="1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3213" y="2594"/>
              <a:ext cx="26" cy="1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213" y="2342"/>
              <a:ext cx="26" cy="0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3213" y="2084"/>
              <a:ext cx="26" cy="1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3213" y="1830"/>
              <a:ext cx="26" cy="1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3239" y="3105"/>
              <a:ext cx="1910" cy="1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 flipV="1">
              <a:off x="3239" y="3105"/>
              <a:ext cx="1" cy="30"/>
            </a:xfrm>
            <a:prstGeom prst="line">
              <a:avLst/>
            </a:prstGeom>
            <a:noFill/>
            <a:ln w="4763" cap="flat">
              <a:solidFill>
                <a:srgbClr val="79BDE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 flipV="1">
              <a:off x="5149" y="3105"/>
              <a:ext cx="0" cy="3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746" y="2084"/>
              <a:ext cx="17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69.6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4500" y="2484"/>
              <a:ext cx="17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38.1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3159" y="3051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3108" y="2799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20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3108" y="2541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40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108" y="2289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60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3108" y="2031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1" name="Rectangle 32"/>
            <p:cNvSpPr>
              <a:spLocks noChangeArrowheads="1"/>
            </p:cNvSpPr>
            <p:nvPr/>
          </p:nvSpPr>
          <p:spPr bwMode="auto">
            <a:xfrm>
              <a:off x="3054" y="1778"/>
              <a:ext cx="1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100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>
              <a:off x="3270" y="3368"/>
              <a:ext cx="87" cy="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3270" y="3368"/>
              <a:ext cx="87" cy="87"/>
            </a:xfrm>
            <a:prstGeom prst="rect">
              <a:avLst/>
            </a:prstGeom>
            <a:noFill/>
            <a:ln w="7938" cap="flat">
              <a:solidFill>
                <a:srgbClr val="FFF4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35"/>
            <p:cNvSpPr>
              <a:spLocks noChangeArrowheads="1"/>
            </p:cNvSpPr>
            <p:nvPr/>
          </p:nvSpPr>
          <p:spPr bwMode="auto">
            <a:xfrm>
              <a:off x="3431" y="3358"/>
              <a:ext cx="13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Mucosal healing (SES=0 at year 2)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5" name="Rectangle 36"/>
            <p:cNvSpPr>
              <a:spLocks noChangeArrowheads="1"/>
            </p:cNvSpPr>
            <p:nvPr/>
          </p:nvSpPr>
          <p:spPr bwMode="auto">
            <a:xfrm>
              <a:off x="3270" y="3568"/>
              <a:ext cx="88" cy="106"/>
            </a:xfrm>
            <a:prstGeom prst="rect">
              <a:avLst/>
            </a:prstGeom>
            <a:solidFill>
              <a:srgbClr val="79B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37"/>
            <p:cNvSpPr>
              <a:spLocks noChangeArrowheads="1"/>
            </p:cNvSpPr>
            <p:nvPr/>
          </p:nvSpPr>
          <p:spPr bwMode="auto">
            <a:xfrm>
              <a:off x="3270" y="3568"/>
              <a:ext cx="88" cy="106"/>
            </a:xfrm>
            <a:prstGeom prst="rect">
              <a:avLst/>
            </a:prstGeom>
            <a:noFill/>
            <a:ln w="7938" cap="flat">
              <a:solidFill>
                <a:srgbClr val="FFF4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38"/>
            <p:cNvSpPr>
              <a:spLocks noChangeArrowheads="1"/>
            </p:cNvSpPr>
            <p:nvPr/>
          </p:nvSpPr>
          <p:spPr bwMode="auto">
            <a:xfrm>
              <a:off x="3429" y="3569"/>
              <a:ext cx="162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Endoscopic activity </a:t>
              </a:r>
              <a:r>
                <a:rPr lang="en-US" altLang="en-US" sz="1200" b="1" dirty="0">
                  <a:solidFill>
                    <a:srgbClr val="000000"/>
                  </a:solidFill>
                  <a:latin typeface="+mj-lt"/>
                </a:rPr>
                <a:t>(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+mj-lt"/>
                </a:rPr>
                <a:t>SES=1–9 </a:t>
              </a:r>
              <a:r>
                <a:rPr lang="en-US" altLang="en-US" sz="1200" b="1" dirty="0">
                  <a:solidFill>
                    <a:srgbClr val="000000"/>
                  </a:solidFill>
                  <a:latin typeface="+mj-lt"/>
                </a:rPr>
                <a:t>at year 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+mj-lt"/>
                </a:rPr>
                <a:t>2) 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115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Endoscopic </a:t>
            </a:r>
            <a:r>
              <a:rPr lang="en-US" sz="3200" dirty="0"/>
              <a:t>Scoring Systems in Crohn’s Disease:</a:t>
            </a:r>
            <a:br>
              <a:rPr lang="en-US" sz="3200" dirty="0"/>
            </a:br>
            <a:r>
              <a:rPr lang="en-US" sz="2800" dirty="0">
                <a:solidFill>
                  <a:srgbClr val="000090"/>
                </a:solidFill>
              </a:rPr>
              <a:t>Why do we use endoscopic outcomes in research??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4434"/>
            <a:ext cx="8229600" cy="66843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3"/>
            </a:pPr>
            <a:r>
              <a:rPr lang="en-US" sz="2000" b="1" dirty="0" smtClean="0">
                <a:solidFill>
                  <a:srgbClr val="800000"/>
                </a:solidFill>
              </a:rPr>
              <a:t>Endoscopic assessment of mucosal healing can predict response to therapy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4993"/>
          <a:stretch/>
        </p:blipFill>
        <p:spPr>
          <a:xfrm>
            <a:off x="822697" y="2222864"/>
            <a:ext cx="7464986" cy="463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9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Endoscopic Scoring Systems in Crohn’s Disease:</a:t>
            </a:r>
            <a:br>
              <a:rPr lang="en-US" sz="3200" dirty="0"/>
            </a:br>
            <a:r>
              <a:rPr lang="en-US" sz="2800" dirty="0">
                <a:solidFill>
                  <a:srgbClr val="000090"/>
                </a:solidFill>
              </a:rPr>
              <a:t>Why do we use endoscopic outcomes in research??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4434"/>
            <a:ext cx="8229600" cy="66843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4"/>
            </a:pPr>
            <a:r>
              <a:rPr lang="en-US" sz="2000" b="1" dirty="0" smtClean="0">
                <a:solidFill>
                  <a:srgbClr val="800000"/>
                </a:solidFill>
              </a:rPr>
              <a:t>Endoscopic assessment of mucosa can predict disease recurrence post surgery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16" name="Titre 1"/>
          <p:cNvSpPr txBox="1">
            <a:spLocks/>
          </p:cNvSpPr>
          <p:nvPr/>
        </p:nvSpPr>
        <p:spPr>
          <a:xfrm>
            <a:off x="755650" y="2119708"/>
            <a:ext cx="78486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1800" dirty="0" smtClean="0">
                <a:latin typeface="Calibri"/>
                <a:ea typeface="ＭＳ Ｐゴシック" charset="0"/>
                <a:cs typeface="Calibri"/>
              </a:rPr>
              <a:t>Clinical Relapse According to Initial Endoscopic Score</a:t>
            </a:r>
            <a:endParaRPr lang="fr-CH" sz="1800" dirty="0"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17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063418"/>
            <a:ext cx="60579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5"/>
          <p:cNvSpPr txBox="1"/>
          <p:nvPr/>
        </p:nvSpPr>
        <p:spPr>
          <a:xfrm>
            <a:off x="3995738" y="6016168"/>
            <a:ext cx="1612900" cy="4000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(</a:t>
            </a:r>
            <a:r>
              <a:rPr lang="fr-CH" sz="2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years</a:t>
            </a:r>
            <a:r>
              <a:rPr lang="fr-CH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ZoneTexte 7"/>
          <p:cNvSpPr txBox="1"/>
          <p:nvPr/>
        </p:nvSpPr>
        <p:spPr>
          <a:xfrm rot="16200000">
            <a:off x="350043" y="4261187"/>
            <a:ext cx="2652713" cy="4000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sz="2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</a:t>
            </a:r>
            <a:r>
              <a:rPr lang="fr-CH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remission</a:t>
            </a:r>
            <a:r>
              <a:rPr lang="fr-CH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(%)</a:t>
            </a:r>
          </a:p>
        </p:txBody>
      </p:sp>
      <p:sp>
        <p:nvSpPr>
          <p:cNvPr id="20" name="ZoneTexte 8"/>
          <p:cNvSpPr txBox="1"/>
          <p:nvPr/>
        </p:nvSpPr>
        <p:spPr>
          <a:xfrm>
            <a:off x="4716463" y="6381750"/>
            <a:ext cx="4456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sz="1400" dirty="0" err="1">
                <a:latin typeface="+mj-lt"/>
                <a:ea typeface="+mn-ea"/>
                <a:cs typeface="Arial" panose="020B0604020202020204" pitchFamily="34" charset="0"/>
              </a:rPr>
              <a:t>Rutgeerts</a:t>
            </a:r>
            <a:r>
              <a:rPr lang="fr-CH" sz="1400" dirty="0">
                <a:latin typeface="+mj-lt"/>
                <a:ea typeface="+mn-ea"/>
                <a:cs typeface="Arial" panose="020B0604020202020204" pitchFamily="34" charset="0"/>
              </a:rPr>
              <a:t> et al, </a:t>
            </a:r>
            <a:r>
              <a:rPr lang="fr-CH" sz="1400" dirty="0" err="1">
                <a:latin typeface="+mj-lt"/>
                <a:ea typeface="+mn-ea"/>
                <a:cs typeface="Arial" panose="020B0604020202020204" pitchFamily="34" charset="0"/>
              </a:rPr>
              <a:t>Gastroenterology</a:t>
            </a:r>
            <a:r>
              <a:rPr lang="fr-CH" sz="1400" dirty="0">
                <a:latin typeface="+mj-lt"/>
                <a:ea typeface="+mn-ea"/>
                <a:cs typeface="Arial" panose="020B0604020202020204" pitchFamily="34" charset="0"/>
              </a:rPr>
              <a:t> 1990;99:956</a:t>
            </a:r>
          </a:p>
        </p:txBody>
      </p:sp>
    </p:spTree>
    <p:extLst>
      <p:ext uri="{BB962C8B-B14F-4D97-AF65-F5344CB8AC3E}">
        <p14:creationId xmlns:p14="http://schemas.microsoft.com/office/powerpoint/2010/main" val="333657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Why do we need to use endoscopic scoring systems?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60263"/>
            <a:ext cx="8229600" cy="73527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6"/>
            </a:pPr>
            <a:r>
              <a:rPr lang="en-US" sz="2000" b="1" dirty="0" smtClean="0">
                <a:solidFill>
                  <a:srgbClr val="800000"/>
                </a:solidFill>
              </a:rPr>
              <a:t>Assessment of endoscopic activity is gold standard in clinical </a:t>
            </a:r>
            <a:r>
              <a:rPr lang="en-US" sz="2000" b="1" dirty="0">
                <a:solidFill>
                  <a:srgbClr val="800000"/>
                </a:solidFill>
              </a:rPr>
              <a:t>trials and is an FDA required outcome </a:t>
            </a:r>
            <a:r>
              <a:rPr lang="en-US" sz="2000" b="1" dirty="0" smtClean="0">
                <a:solidFill>
                  <a:srgbClr val="800000"/>
                </a:solidFill>
              </a:rPr>
              <a:t>for </a:t>
            </a:r>
            <a:r>
              <a:rPr lang="en-US" sz="2000" b="1" dirty="0">
                <a:solidFill>
                  <a:srgbClr val="800000"/>
                </a:solidFill>
              </a:rPr>
              <a:t>trials in Crohn’s disease</a:t>
            </a:r>
          </a:p>
          <a:p>
            <a:pPr>
              <a:buFont typeface="+mj-lt"/>
              <a:buAutoNum type="arabicPeriod" startAt="6"/>
            </a:pPr>
            <a:endParaRPr lang="en-US" sz="2000" b="1" dirty="0" smtClean="0">
              <a:solidFill>
                <a:srgbClr val="800000"/>
              </a:solidFill>
            </a:endParaRP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5" name="Rectangle 4"/>
          <p:cNvSpPr/>
          <p:nvPr/>
        </p:nvSpPr>
        <p:spPr>
          <a:xfrm>
            <a:off x="1231169" y="2059887"/>
            <a:ext cx="2235238" cy="4114907"/>
          </a:xfrm>
          <a:prstGeom prst="rect">
            <a:avLst/>
          </a:prstGeom>
          <a:solidFill>
            <a:srgbClr val="B9FFF9">
              <a:alpha val="50196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802855"/>
              </p:ext>
            </p:extLst>
          </p:nvPr>
        </p:nvGraphicFramePr>
        <p:xfrm>
          <a:off x="407988" y="1872246"/>
          <a:ext cx="8278812" cy="478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24905" y="2225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>
                <a:solidFill>
                  <a:srgbClr val="800000"/>
                </a:solidFill>
              </a:rPr>
              <a:t>Week 48 data for CALM trial</a:t>
            </a:r>
            <a:endParaRPr lang="en-GB" sz="2000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5224" y="5639341"/>
            <a:ext cx="22063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 smtClean="0">
                <a:solidFill>
                  <a:srgbClr val="000000"/>
                </a:solidFill>
              </a:rPr>
              <a:t>CDAI &lt;150; no steroids for 8 weeks; no draining fistula; </a:t>
            </a:r>
          </a:p>
          <a:p>
            <a:pPr algn="ctr"/>
            <a:r>
              <a:rPr lang="en-GB" sz="1300" dirty="0" smtClean="0">
                <a:solidFill>
                  <a:srgbClr val="000000"/>
                </a:solidFill>
              </a:rPr>
              <a:t>CDEIS &lt;4; no deep ulcers </a:t>
            </a:r>
            <a:endParaRPr lang="en-GB" sz="13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3546" y="5639341"/>
            <a:ext cx="20796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 smtClean="0">
                <a:solidFill>
                  <a:srgbClr val="000000"/>
                </a:solidFill>
              </a:rPr>
              <a:t>Calprotectin &lt;250 µg/g; </a:t>
            </a:r>
            <a:r>
              <a:rPr lang="en-GB" sz="1300" b="1" dirty="0" smtClean="0">
                <a:solidFill>
                  <a:srgbClr val="000000"/>
                </a:solidFill>
              </a:rPr>
              <a:t> </a:t>
            </a:r>
            <a:r>
              <a:rPr lang="en-GB" sz="1300" dirty="0" smtClean="0">
                <a:solidFill>
                  <a:srgbClr val="000000"/>
                </a:solidFill>
              </a:rPr>
              <a:t>CRP &lt;5 mg/L; CDEIS &lt;4</a:t>
            </a:r>
          </a:p>
          <a:p>
            <a:pPr algn="ctr"/>
            <a:endParaRPr lang="en-GB" sz="13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988" y="6491885"/>
            <a:ext cx="8285162" cy="35060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"/>
              </a:lnSpc>
            </a:pPr>
            <a:r>
              <a:rPr lang="en-GB" sz="1000" dirty="0" err="1">
                <a:solidFill>
                  <a:srgbClr val="000000"/>
                </a:solidFill>
              </a:rPr>
              <a:t>Colombel</a:t>
            </a:r>
            <a:r>
              <a:rPr lang="en-GB" sz="1000" dirty="0">
                <a:solidFill>
                  <a:srgbClr val="000000"/>
                </a:solidFill>
              </a:rPr>
              <a:t> JF, </a:t>
            </a:r>
            <a:r>
              <a:rPr lang="en-GB" sz="1000" dirty="0" smtClean="0">
                <a:solidFill>
                  <a:srgbClr val="000000"/>
                </a:solidFill>
              </a:rPr>
              <a:t>et al. Presented at Digestive Disease Week, 6–9 May 2017, Chicago, IL: Abstract 718.</a:t>
            </a:r>
          </a:p>
          <a:p>
            <a:pPr>
              <a:lnSpc>
                <a:spcPts val="1000"/>
              </a:lnSpc>
            </a:pPr>
            <a:r>
              <a:rPr lang="en-GB" sz="1000" dirty="0">
                <a:solidFill>
                  <a:srgbClr val="000000"/>
                </a:solidFill>
              </a:rPr>
              <a:t>CDAI, Crohn’s </a:t>
            </a:r>
            <a:r>
              <a:rPr lang="en-GB" sz="1000" dirty="0" smtClean="0">
                <a:solidFill>
                  <a:srgbClr val="000000"/>
                </a:solidFill>
              </a:rPr>
              <a:t>Disease Activity Index</a:t>
            </a:r>
            <a:r>
              <a:rPr lang="en-GB" sz="1000" dirty="0">
                <a:solidFill>
                  <a:srgbClr val="000000"/>
                </a:solidFill>
              </a:rPr>
              <a:t>; CDEIS, Crohn’s </a:t>
            </a:r>
            <a:r>
              <a:rPr lang="en-GB" sz="1000" dirty="0" smtClean="0">
                <a:solidFill>
                  <a:srgbClr val="000000"/>
                </a:solidFill>
              </a:rPr>
              <a:t>Disease Endoscopic Index </a:t>
            </a:r>
            <a:r>
              <a:rPr lang="en-GB" sz="1000" dirty="0">
                <a:solidFill>
                  <a:srgbClr val="000000"/>
                </a:solidFill>
              </a:rPr>
              <a:t>of </a:t>
            </a:r>
            <a:r>
              <a:rPr lang="en-GB" sz="1000" dirty="0" smtClean="0">
                <a:solidFill>
                  <a:srgbClr val="000000"/>
                </a:solidFill>
              </a:rPr>
              <a:t>Severity</a:t>
            </a:r>
            <a:r>
              <a:rPr lang="en-GB" sz="1000" dirty="0">
                <a:solidFill>
                  <a:srgbClr val="000000"/>
                </a:solidFill>
              </a:rPr>
              <a:t>.</a:t>
            </a: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5490" y="3412502"/>
            <a:ext cx="1196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0000"/>
                </a:solidFill>
              </a:rPr>
              <a:t>Patients (%)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51580" y="3252068"/>
            <a:ext cx="576064" cy="739832"/>
          </a:xfrm>
          <a:custGeom>
            <a:avLst/>
            <a:gdLst>
              <a:gd name="connsiteX0" fmla="*/ 0 w 714895"/>
              <a:gd name="connsiteY0" fmla="*/ 207818 h 739832"/>
              <a:gd name="connsiteX1" fmla="*/ 0 w 714895"/>
              <a:gd name="connsiteY1" fmla="*/ 0 h 739832"/>
              <a:gd name="connsiteX2" fmla="*/ 714895 w 714895"/>
              <a:gd name="connsiteY2" fmla="*/ 0 h 739832"/>
              <a:gd name="connsiteX3" fmla="*/ 714895 w 714895"/>
              <a:gd name="connsiteY3" fmla="*/ 739832 h 73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895" h="739832">
                <a:moveTo>
                  <a:pt x="0" y="207818"/>
                </a:moveTo>
                <a:lnTo>
                  <a:pt x="0" y="0"/>
                </a:lnTo>
                <a:lnTo>
                  <a:pt x="714895" y="0"/>
                </a:lnTo>
                <a:lnTo>
                  <a:pt x="714895" y="739832"/>
                </a:lnTo>
              </a:path>
            </a:pathLst>
          </a:custGeom>
          <a:noFill/>
          <a:ln w="127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655555" y="3530117"/>
            <a:ext cx="576064" cy="739832"/>
          </a:xfrm>
          <a:custGeom>
            <a:avLst/>
            <a:gdLst>
              <a:gd name="connsiteX0" fmla="*/ 0 w 714895"/>
              <a:gd name="connsiteY0" fmla="*/ 207818 h 739832"/>
              <a:gd name="connsiteX1" fmla="*/ 0 w 714895"/>
              <a:gd name="connsiteY1" fmla="*/ 0 h 739832"/>
              <a:gd name="connsiteX2" fmla="*/ 714895 w 714895"/>
              <a:gd name="connsiteY2" fmla="*/ 0 h 739832"/>
              <a:gd name="connsiteX3" fmla="*/ 714895 w 714895"/>
              <a:gd name="connsiteY3" fmla="*/ 739832 h 73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895" h="739832">
                <a:moveTo>
                  <a:pt x="0" y="207818"/>
                </a:moveTo>
                <a:lnTo>
                  <a:pt x="0" y="0"/>
                </a:lnTo>
                <a:lnTo>
                  <a:pt x="714895" y="0"/>
                </a:lnTo>
                <a:lnTo>
                  <a:pt x="714895" y="739832"/>
                </a:lnTo>
              </a:path>
            </a:pathLst>
          </a:custGeom>
          <a:noFill/>
          <a:ln w="127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6274" y="295971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0000"/>
                </a:solidFill>
              </a:rPr>
              <a:t>p=0.010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7587" y="2086014"/>
            <a:ext cx="1677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092">
                    <a:lumMod val="50000"/>
                  </a:srgbClr>
                </a:solidFill>
              </a:rPr>
              <a:t>Primary endpoint</a:t>
            </a:r>
            <a:endParaRPr lang="en-GB" sz="1600" b="1" dirty="0">
              <a:solidFill>
                <a:srgbClr val="00A092">
                  <a:lumMod val="50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8825" y="3210397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0000"/>
                </a:solidFill>
              </a:rPr>
              <a:t>p=0.014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126279" y="3844650"/>
            <a:ext cx="576064" cy="595816"/>
          </a:xfrm>
          <a:custGeom>
            <a:avLst/>
            <a:gdLst>
              <a:gd name="connsiteX0" fmla="*/ 0 w 714895"/>
              <a:gd name="connsiteY0" fmla="*/ 207818 h 739832"/>
              <a:gd name="connsiteX1" fmla="*/ 0 w 714895"/>
              <a:gd name="connsiteY1" fmla="*/ 0 h 739832"/>
              <a:gd name="connsiteX2" fmla="*/ 714895 w 714895"/>
              <a:gd name="connsiteY2" fmla="*/ 0 h 739832"/>
              <a:gd name="connsiteX3" fmla="*/ 714895 w 714895"/>
              <a:gd name="connsiteY3" fmla="*/ 739832 h 73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895" h="739832">
                <a:moveTo>
                  <a:pt x="0" y="207818"/>
                </a:moveTo>
                <a:lnTo>
                  <a:pt x="0" y="0"/>
                </a:lnTo>
                <a:lnTo>
                  <a:pt x="714895" y="0"/>
                </a:lnTo>
                <a:lnTo>
                  <a:pt x="714895" y="739832"/>
                </a:lnTo>
              </a:path>
            </a:pathLst>
          </a:custGeom>
          <a:noFill/>
          <a:ln w="127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9579" y="3478675"/>
            <a:ext cx="779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0000"/>
                </a:solidFill>
              </a:rPr>
              <a:t>p=0.006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5589" y="49744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</a:rPr>
              <a:t>56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3165" y="49744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</a:rPr>
              <a:t>37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97945" y="49744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</a:rPr>
              <a:t>45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92968" y="49744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</a:rPr>
              <a:t>28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46954" y="49744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</a:rPr>
              <a:t>36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61849" y="49744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</a:rPr>
              <a:t>19</a:t>
            </a:r>
            <a:endParaRPr lang="en-GB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4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Why do we need to use endoscopic scoring systems?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4434"/>
            <a:ext cx="8229600" cy="66843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7"/>
            </a:pPr>
            <a:r>
              <a:rPr lang="en-US" sz="2000" b="1" dirty="0" smtClean="0">
                <a:solidFill>
                  <a:srgbClr val="800000"/>
                </a:solidFill>
              </a:rPr>
              <a:t>Accurate reporting of endoscopic findings are essential for patient management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5" name="TextBox 4"/>
          <p:cNvSpPr txBox="1"/>
          <p:nvPr/>
        </p:nvSpPr>
        <p:spPr>
          <a:xfrm>
            <a:off x="630120" y="2266347"/>
            <a:ext cx="746448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17 year male with </a:t>
            </a:r>
            <a:r>
              <a:rPr lang="en-US" sz="2000" dirty="0" err="1" smtClean="0"/>
              <a:t>ileo</a:t>
            </a:r>
            <a:r>
              <a:rPr lang="en-US" sz="2000" dirty="0" smtClean="0"/>
              <a:t>-colonic Crohn’s disease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Steroids at index flare, refractory to appropriately dosed azathioprine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Colonoscopy at that stage showed </a:t>
            </a:r>
            <a:r>
              <a:rPr lang="en-US" sz="1600" dirty="0" err="1" smtClean="0"/>
              <a:t>aphthoid</a:t>
            </a:r>
            <a:r>
              <a:rPr lang="en-US" sz="1600" dirty="0" smtClean="0"/>
              <a:t> ulceration in the rectum, deep circumferential ulceration in the sigmoid colon  and scattered deep ulcers in the terminal ileum.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ommenced Infliximab 5mg/kg induction and maintenance with symptomatic and biochemical remission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Secondary loss of response with abdominal pain, bloating and weight loss, find it difficult to pass stool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CRP 8mg/l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IFX drug levels are 10 </a:t>
            </a:r>
            <a:r>
              <a:rPr lang="en-US" sz="1600" dirty="0" smtClean="0">
                <a:latin typeface="Symbol" charset="2"/>
                <a:cs typeface="Symbol" charset="2"/>
              </a:rPr>
              <a:t>m</a:t>
            </a:r>
            <a:r>
              <a:rPr lang="en-US" sz="1600" dirty="0" smtClean="0"/>
              <a:t>g/g with no ADA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Previewed in the virtual biologics MDT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? Ongoing inflammation versus stricture 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Surgery </a:t>
            </a:r>
            <a:r>
              <a:rPr lang="en-US" dirty="0" err="1" smtClean="0"/>
              <a:t>vs</a:t>
            </a:r>
            <a:r>
              <a:rPr lang="en-US" dirty="0" smtClean="0"/>
              <a:t> switch biologic class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Organize colonoscopy</a:t>
            </a:r>
            <a:endParaRPr lang="en-US" dirty="0"/>
          </a:p>
          <a:p>
            <a:pPr lvl="1"/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536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Why do we need to use endoscopic scoring systems?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4434"/>
            <a:ext cx="8229600" cy="6684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 startAt="7"/>
            </a:pPr>
            <a:r>
              <a:rPr lang="en-US" sz="1800" b="1" dirty="0" smtClean="0">
                <a:solidFill>
                  <a:srgbClr val="800000"/>
                </a:solidFill>
              </a:rPr>
              <a:t>Accurate reporting of endoscopic findings are essential for patient management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306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Scoring Systems in Endoscopy:</a:t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0090"/>
                </a:solidFill>
              </a:rPr>
              <a:t> What makes an ideal scoring system?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76" y="152264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Practical to use in routine clinical endoscopy and clinical trials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It must have </a:t>
            </a:r>
            <a:r>
              <a:rPr lang="en-US" sz="1800" b="1" i="1" dirty="0" smtClean="0">
                <a:solidFill>
                  <a:srgbClr val="800000"/>
                </a:solidFill>
              </a:rPr>
              <a:t>VALIDITY</a:t>
            </a:r>
            <a:r>
              <a:rPr lang="en-US" sz="1800" dirty="0" smtClean="0"/>
              <a:t> </a:t>
            </a:r>
            <a:r>
              <a:rPr lang="en-US" sz="1200" dirty="0" smtClean="0"/>
              <a:t>(</a:t>
            </a:r>
            <a:r>
              <a:rPr lang="en-GB" sz="1200" dirty="0" smtClean="0">
                <a:latin typeface="Calibri" charset="0"/>
              </a:rPr>
              <a:t>the extent to which a measurement actually measures what it purports to measure)</a:t>
            </a:r>
            <a:endParaRPr lang="en-US" sz="12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Content Validity (does the instrument measure appropriate items)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Construct validity (does it correlate with other measures of disease activity)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Concurrent validity (compared to gold standard)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It must have </a:t>
            </a:r>
            <a:r>
              <a:rPr lang="en-US" sz="1800" b="1" dirty="0" smtClean="0">
                <a:solidFill>
                  <a:srgbClr val="800000"/>
                </a:solidFill>
              </a:rPr>
              <a:t>RELIABILITY</a:t>
            </a:r>
            <a:r>
              <a:rPr lang="en-US" sz="1800" dirty="0" smtClean="0"/>
              <a:t> </a:t>
            </a:r>
            <a:r>
              <a:rPr lang="en-US" sz="1200" dirty="0" smtClean="0"/>
              <a:t>(</a:t>
            </a:r>
            <a:r>
              <a:rPr lang="en-GB" sz="1200" dirty="0" smtClean="0">
                <a:latin typeface="Calibri" charset="0"/>
              </a:rPr>
              <a:t>the extent to which repeated measurements yield consistent result)</a:t>
            </a:r>
            <a:endParaRPr lang="en-US" sz="12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Inter rater reliability (two </a:t>
            </a:r>
            <a:r>
              <a:rPr lang="en-US" sz="1600" dirty="0"/>
              <a:t>d</a:t>
            </a:r>
            <a:r>
              <a:rPr lang="en-US" sz="1600" dirty="0" smtClean="0"/>
              <a:t>ifferent people)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Intra rater reliability (one person at different times)</a:t>
            </a:r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95288" y="1412875"/>
            <a:ext cx="8072437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5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1252</Words>
  <Application>Microsoft Macintosh PowerPoint</Application>
  <PresentationFormat>On-screen Show (4:3)</PresentationFormat>
  <Paragraphs>183</Paragraphs>
  <Slides>18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Endoscopic Scoring systems in Crohn’s : What we will cover…</vt:lpstr>
      <vt:lpstr>Endoscopic Scoring Systems in Crohn’s Disease: Why do we use endoscopic outcomes in research?</vt:lpstr>
      <vt:lpstr>Endoscopic Scoring Systems in Crohn’s Disease: Why do we use endoscopic outcomes in research??</vt:lpstr>
      <vt:lpstr>Endoscopic Scoring Systems in Crohn’s Disease: Why do we use endoscopic outcomes in research??</vt:lpstr>
      <vt:lpstr>Endoscopic Scoring Systems in Crohn’s Disease: Why do we use endoscopic outcomes in research??</vt:lpstr>
      <vt:lpstr>Scoring Systems in Endoscopy: Why do we need to use endoscopic scoring systems?</vt:lpstr>
      <vt:lpstr>Scoring Systems in Endoscopy: Why do we need to use endoscopic scoring systems?</vt:lpstr>
      <vt:lpstr>Scoring Systems in Endoscopy: Why do we need to use endoscopic scoring systems?</vt:lpstr>
      <vt:lpstr>Scoring Systems in Endoscopy:  What makes an ideal scoring system?</vt:lpstr>
      <vt:lpstr>Scoring Systems in Endoscopy:  What makes an ideal scoring system?</vt:lpstr>
      <vt:lpstr>Endoscopic Scoring Systems in Crohn’s disease:  What are the currently available tools?</vt:lpstr>
      <vt:lpstr>Endoscopic Scoring Systems in Crohn’s disease:  What are the currently available tools?</vt:lpstr>
      <vt:lpstr>PowerPoint Presentation</vt:lpstr>
      <vt:lpstr>Endoscopic Scoring Systems in Crohn’s disease:  What are the currently available tools?</vt:lpstr>
      <vt:lpstr>Scoring Systems in Endoscopy: Interactive voting case presentation</vt:lpstr>
      <vt:lpstr>Scoring Systems in Endoscopy: What are the currently available tools?</vt:lpstr>
      <vt:lpstr>Endoscopic Scoring Systems in Crohn’s disease: Why bother with central reading?</vt:lpstr>
      <vt:lpstr>Endoscopic Scoring Systems in Crohn’s disease: OK then, so why bother with local reading?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Lindsay</dc:creator>
  <cp:lastModifiedBy>James Lindsay</cp:lastModifiedBy>
  <cp:revision>45</cp:revision>
  <dcterms:created xsi:type="dcterms:W3CDTF">2015-07-29T09:09:17Z</dcterms:created>
  <dcterms:modified xsi:type="dcterms:W3CDTF">2018-02-23T12:14:36Z</dcterms:modified>
</cp:coreProperties>
</file>