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4785" r:id="rId2"/>
    <p:sldMasterId id="2147485975" r:id="rId3"/>
    <p:sldMasterId id="2147485983" r:id="rId4"/>
    <p:sldMasterId id="2147486003" r:id="rId5"/>
    <p:sldMasterId id="2147486047" r:id="rId6"/>
    <p:sldMasterId id="2147487040" r:id="rId7"/>
    <p:sldMasterId id="2147487722" r:id="rId8"/>
    <p:sldMasterId id="2147489323" r:id="rId9"/>
    <p:sldMasterId id="2147490787" r:id="rId10"/>
    <p:sldMasterId id="2147492323" r:id="rId11"/>
    <p:sldMasterId id="2147492331" r:id="rId12"/>
    <p:sldMasterId id="2147497319" r:id="rId13"/>
    <p:sldMasterId id="2147497391" r:id="rId14"/>
  </p:sldMasterIdLst>
  <p:notesMasterIdLst>
    <p:notesMasterId r:id="rId47"/>
  </p:notesMasterIdLst>
  <p:handoutMasterIdLst>
    <p:handoutMasterId r:id="rId48"/>
  </p:handoutMasterIdLst>
  <p:sldIdLst>
    <p:sldId id="782" r:id="rId15"/>
    <p:sldId id="860" r:id="rId16"/>
    <p:sldId id="847" r:id="rId17"/>
    <p:sldId id="510" r:id="rId18"/>
    <p:sldId id="791" r:id="rId19"/>
    <p:sldId id="995" r:id="rId20"/>
    <p:sldId id="793" r:id="rId21"/>
    <p:sldId id="1004" r:id="rId22"/>
    <p:sldId id="844" r:id="rId23"/>
    <p:sldId id="796" r:id="rId24"/>
    <p:sldId id="832" r:id="rId25"/>
    <p:sldId id="825" r:id="rId26"/>
    <p:sldId id="826" r:id="rId27"/>
    <p:sldId id="813" r:id="rId28"/>
    <p:sldId id="901" r:id="rId29"/>
    <p:sldId id="902" r:id="rId30"/>
    <p:sldId id="823" r:id="rId31"/>
    <p:sldId id="953" r:id="rId32"/>
    <p:sldId id="864" r:id="rId33"/>
    <p:sldId id="954" r:id="rId34"/>
    <p:sldId id="1005" r:id="rId35"/>
    <p:sldId id="1006" r:id="rId36"/>
    <p:sldId id="1007" r:id="rId37"/>
    <p:sldId id="1008" r:id="rId38"/>
    <p:sldId id="911" r:id="rId39"/>
    <p:sldId id="913" r:id="rId40"/>
    <p:sldId id="824" r:id="rId41"/>
    <p:sldId id="935" r:id="rId42"/>
    <p:sldId id="1010" r:id="rId43"/>
    <p:sldId id="937" r:id="rId44"/>
    <p:sldId id="1011" r:id="rId45"/>
    <p:sldId id="1009" r:id="rId46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D7"/>
    <a:srgbClr val="A1F4FD"/>
    <a:srgbClr val="CDFBA3"/>
    <a:srgbClr val="B1C800"/>
    <a:srgbClr val="D60244"/>
    <a:srgbClr val="808080"/>
    <a:srgbClr val="00FF00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6" autoAdjust="0"/>
    <p:restoredTop sz="96110" autoAdjust="0"/>
  </p:normalViewPr>
  <p:slideViewPr>
    <p:cSldViewPr snapToGrid="0">
      <p:cViewPr>
        <p:scale>
          <a:sx n="115" d="100"/>
          <a:sy n="115" d="100"/>
        </p:scale>
        <p:origin x="-15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9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31338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171D4601-17EF-BD4C-A6D8-E6F370DF17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6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83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31338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805C174E-9969-6648-AC1C-6654A1857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7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4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  <p:sp>
        <p:nvSpPr>
          <p:cNvPr id="354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DEEB400-E1DC-2340-AB3E-80383F8A2165}" type="slidenum">
              <a:rPr lang="de-DE" sz="1300">
                <a:solidFill>
                  <a:srgbClr val="000000"/>
                </a:solidFill>
              </a:rPr>
              <a:pPr eaLnBrk="1" hangingPunct="1"/>
              <a:t>1</a:t>
            </a:fld>
            <a:endParaRPr lang="de-D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C174E-9969-6648-AC1C-6654A1857FD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5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Crohn's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 prognosis SNPs that met genome-wide significance 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5 × 10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combined analysis and nominal significance 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0.05) in both individual cohorts.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odds ratio is presented with respect to the minor allele and the risk of poor prognosis CD. Allele frequency data is presented for the good prognosis CD cohort.</a:t>
            </a:r>
          </a:p>
          <a:p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 deletion</a:t>
            </a:r>
          </a:p>
          <a:p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Insertion</a:t>
            </a:r>
          </a:p>
          <a:p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rs75764599 could not be imputed in cohort 1 because of low linkage disequilibrium at this locus, and was therefore directly genotyped using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TaqMan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SNP genotyping assay.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Chromosome; RAF, Risk Allele Frequency;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Indolent (good prognosis) CD; OR, odds ratio; 95% CI, 95% confidence interval for 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6D0A1-236E-F246-9008-3B4F4CEBB7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883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FB6B-7241-AE40-B13C-A6D38F4CEC8A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7FEC-900D-2F49-8A38-7ED08A544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55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A8AC2D-13EB-714A-9029-A5E23D7C5811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528C5-F34C-7442-BC92-32B4AC291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74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C50209-9504-B94D-AA4C-3EBD30D2DA6E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E0885B-081F-F443-8D98-A8AA8A9AF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045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8EF277-3CAD-8C4B-B14B-FA00E9A2C711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4D2578-F8A0-AB45-A97D-58AAEA863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4998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191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8372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1233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6457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4016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3060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31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FEE7-464B-2C4B-BEA7-DDA7AD2F1E15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34B0-0CC1-BD44-B69B-49142A1E6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07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4185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465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451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2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09BB-975B-C24C-9D6E-2F165AB4C635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5868-373C-FA49-8000-55AD591AE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9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2109-673D-6F4D-9CC3-70D5346A2E37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73C2-C93B-AF44-A820-DD5A84856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8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0" y="27306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B059-B7CC-3E45-A2D8-59BF71BB1111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F805-8BC5-1C41-936A-B3B206B26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7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5103-0DEF-5849-9DA6-056CF033B1E9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44C2-117C-6B4A-8EE6-0F9322CEEA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9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FB6D-B739-A847-8277-08239269DC78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5B91-73D8-B74B-8248-1E247838A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3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2BD9-CAAE-5747-A699-B2ABD6998E59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13E1-1FF1-0442-A31D-2BE0533398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8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9938-2148-1649-854E-7A47AFBFD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16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774E-3CAC-9E4C-B3DC-840330E96696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1E58-4ECD-3642-B0AE-38A3445646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202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880B-0A6E-CC44-A150-DB0C3D945776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29F-DF14-004D-B4E5-FBB0DDD10B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7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DD75-A8A4-8649-8AF7-F374C33622AB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3901-24C3-1E4A-B860-E6E126805B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32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4A29-796A-1B44-8EB2-F51C9490CE3E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5F65-A2C9-E34B-9BEB-92F88D4A3F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09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7C62-C895-224E-A60A-456D83E5E8D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FCB7-A86E-5849-AE67-885F2A558A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773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F8E4-5ADE-F84B-8955-AA32935BC462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CDE8-5997-314A-BC22-272E510A99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19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5D7F-1813-5548-B1E3-BA45DF196277}" type="datetime1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10A7-8F83-954E-91C6-6412882D8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201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2C5F-15F0-4341-B330-EB88C250D699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43E7-D3AA-3C46-9268-2724B75576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72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67AE-F691-4046-B4DE-768DA6B5F9F5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50CC-5EE7-D84A-A2BA-A58C0EDFD1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95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F072-57D7-C346-8FB3-AF9A24DA07C2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441E-C730-4149-A40A-24673188ED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32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135F-B22C-104F-90EA-0E2107D6263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4F53-AA41-964F-AB2A-10BAC49831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83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D8AA-E800-B245-BBBC-1B7AF0E53EAD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C485-89E1-D74C-8223-1A655E1E9D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05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6E50-6AA1-D540-8CA6-E5062A5F7D3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B6AD-0E73-3F4D-BF17-841FFD11A9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7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8CD7-02BF-7448-BC2A-A2A7DA7E1A0E}" type="datetime1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AC1D-8179-7440-ABA3-F77B6377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4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849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F99D-0619-914E-BDD7-5CD2FBF9676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490F-E974-1C4D-BE24-AACF71EDF2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67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D745-62D4-2642-89A7-09A6ABD0BD4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06B3-22F6-8C43-9FFB-3A4D346B0F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3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46B0-AC4B-0C4D-BA31-1688B75B9A9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1FA3-C7DF-1640-B83B-F612D49AB9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53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56FE-5AA2-7E43-B8F7-D19A79576D57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0073-284D-D640-865C-D2FD8FF14C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32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0A57-93C0-1040-B09E-B556E8EBDCE6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5803-FD55-E942-826D-5A4EE3A389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82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99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57C1-0C11-A243-AA4E-7B9AE4898285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CC29-B6B1-1A4C-B76E-6D2BC69300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13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A12A-34D5-5342-9CFE-01523640FF5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6125-8D06-AA4D-8469-1A5B1653A7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93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A598-8035-0E40-B882-6FA8A2FE91E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3B33-1ECF-B847-9DD8-B7BD5EB1C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866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B137-2DA1-D849-8A0B-4F633191F5D5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468D-7286-0C46-BF30-BD01CC74FC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85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2059-1AF7-BE46-AE12-3013FD62347A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C620-E48C-3E41-9C82-0B64C285D0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65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DE62-4097-4942-8BB2-9D154D87AB02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F04C-BFC2-6F4D-B78A-6953C70AE5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837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3463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910C-6B30-6547-8630-57216EF0F0BD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D0C1-0616-CC40-BE38-7BEE3417B3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064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1BCF-B791-5E4F-83AB-EA3DDC66AD3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818E-4988-0246-985B-95DF988E0D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17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A1E6-7F7D-6E48-9972-7DCCB073EC86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0B97-CE0D-844F-A639-4DC1F46208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02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3A63-26BD-494C-A1E2-897045D516C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0BAA-6A76-874F-A590-4380079CBF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7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B98A-DEA9-9F46-849A-C1949AA40D57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3D77-206C-6F4D-BC52-C519681D52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480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8F46-21EC-1D47-B7B7-CEBE3B983EFB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F705-91AB-CD41-8A69-C504E20B88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592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C766-8CC6-8146-8EEC-9B311258F4E5}" type="datetime1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5F93-967D-844B-814B-1C30C2C01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7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F9C955-088B-8049-AF45-A4DAF79AB01D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5F0AC-7E7D-9F4F-B30D-88A4B79F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9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4EEA3-7248-EB45-87DB-13D297987D7C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CDD56F-3E5D-4149-8919-FF6E1C0A4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95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5E053-589E-A34F-8CA9-FB4324939034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A8D68-86F8-2941-AD43-851EB2548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34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C5B317-7AFF-0643-9102-4D9200C8407A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8481C0-C2E0-A843-B018-22CB916AA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18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25C446-72D1-0646-BB52-F019A395A766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F5C1D4-F43A-2540-9F65-B7FCF790A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433812-D1B0-FA4B-AAEB-F16E4B29DDE6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F33038-8F96-EA43-AF55-75590CF54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33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1DBA5-2D40-E942-B576-92D5CCA26876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0D5788-464C-9943-B848-99C61ED1A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88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2B393-E9D8-794D-B610-0D60972B5362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04AB69-47F4-E844-B949-9252512B1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5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E23D-6ADB-F644-B07F-2F14E8A88E8B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51B1-31E7-5E49-85DB-F95A8516D7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292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0CE64C-CA55-BC43-8FBC-17D077A1D3DB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528C5-F34C-7442-BC92-32B4AC291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03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86299-C9A1-FD42-B5A7-986A0497FCDF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E0885B-081F-F443-8D98-A8AA8A9AF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82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5AC5B-FE26-CA48-B380-A4181F7D6739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4D2578-F8A0-AB45-A97D-58AAEA863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7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860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454E-B9B6-6340-9FDF-668533671977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8FD6-06A0-F44C-A578-48E1E762CA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950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477A-79BB-4A48-91C6-A17A8C659B23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B046-99E9-6746-A1B7-CA3541D867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858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F3B3-EBB7-2746-9295-7BE3AEBE2E1D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D677-2698-664A-B864-6C380D8492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43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13C1-FAAF-894C-A822-658E1AF68288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584C-A393-BB42-A1C2-F5411B49E4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649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3300-AAFE-F845-A3B1-46800699552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577F-B23B-BF4A-A378-2CA4A04AC3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69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77EC51-CBE6-634C-B59D-F51236641C92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30A662-65BB-E240-BA7C-407A823C5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0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715B-ECC7-9248-A386-600E550C6FC7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18EC-6032-634A-99E3-A47EAB265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6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5EF0B5-5947-7046-8A65-F0BB04105B42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E33745-25FD-9C4A-96A4-2F71D1FE5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64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4F11947-678E-8F42-A6A7-A0B419787593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03A627-6EA8-5A49-AC0F-7F2AED69D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52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1CCD9A-8441-8346-B433-88D6167C42AB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0B55E9-5255-CC44-ACFB-9A73AEDA7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32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78A812-8BE7-C84A-80D7-9AB4E5B845BA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E0511C-16FA-804C-8299-295C8A6E4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92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2E79D2-C641-D04A-9739-349DEA60FA18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BA196B-3269-B341-9214-1823399A44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7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EE68AA-C527-804F-89CE-A8E67C93E640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F251ED1-0A33-EE4F-B017-DFC6F22E32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96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C20CA3-3D00-E144-9A83-19302F41D1C8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45755FB-A5AE-3541-9839-91BFE04FA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70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459F8E-4328-6646-B8D9-08317F7D3E8C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B855C0-B2E9-3F4C-B494-F01870D4E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04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BE40A2-65B3-9944-A483-8C6CC5D53270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A92C24-7157-E643-B7EB-2B3EA45B2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72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722D6E-6A76-1F4F-9731-029D2AA8A4E3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3AD8D1-A13C-4344-A252-3E350C571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6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3204-AEDF-9E4B-8C29-30EDA0174529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E540-BF6B-704E-82AD-7ED808BAD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9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835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11BD-8845-6C4A-ADCE-CA4D8441C42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FAF-BB2F-D24D-A2E6-294445F110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50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C8B3-21D3-0B43-9F4E-33C60A449C0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CAC7-A8E7-C74C-A194-4879C78BBF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17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DFC3-878C-A842-BDF5-78CD8B2FCDF9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EAA3-51E9-C345-A6DE-107AAA9068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028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7A88-9B24-BD44-AED5-BEF10701BD02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D3C4-CF37-3A45-BE50-BC9440C335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015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7C15-5733-DD41-A1CC-42042DAB836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00B-8266-8043-96C9-4C6ED60537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5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928688" y="639921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INTRICATE is a Collaborative Project funded by the European Commission under the 7th Framework Programme</a:t>
            </a: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  <a:p>
            <a:pPr eaLnBrk="1" hangingPunct="1">
              <a:defRPr/>
            </a:pPr>
            <a:endParaRPr lang="en-GB" sz="1000" smtClean="0">
              <a:solidFill>
                <a:srgbClr val="595959"/>
              </a:solidFill>
              <a:ea typeface="ＭＳ Ｐゴシック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Grafik 14" descr="C:\Users\mai\Desktop\FP7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70625"/>
            <a:ext cx="628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intricate_logo_klein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899592" y="1772826"/>
            <a:ext cx="7415212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6389" y="357187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971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BEC2-FE6E-5F41-8257-0DF333B91DCB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85B6-3855-114F-82B6-1CE8111178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254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58748"/>
            <a:ext cx="6929456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5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30" y="1455738"/>
            <a:ext cx="3997325" cy="45370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8AE1-A432-B946-BA34-4BC41EB3CD24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0719-ED23-A54C-BCF7-B5D42546B7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640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</a:t>
            </a:r>
            <a:r>
              <a:rPr lang="en-GB" noProof="0" dirty="0" err="1" smtClean="0"/>
              <a:t>Klicken</a:t>
            </a:r>
            <a:r>
              <a:rPr lang="de-DE" dirty="0" smtClean="0"/>
              <a:t>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32CE-D85D-8149-930C-D11A6154C141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5560-32CE-464F-A78C-213FDC95D3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85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903-E8D5-5D44-90CB-8F9C94A135B4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4556-A86F-7141-B482-E06208077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657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750" y="58748"/>
            <a:ext cx="7000894" cy="72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623E-A747-0E44-8606-605118E6B77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2E2E-3CB4-D944-A5A6-C5AEB747BF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018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C11-4CF5-084B-AF3F-4F46A7C9E7A7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85F-EC76-7947-A8E1-1C0AF055BE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4028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30894-25F8-A54B-8F25-FEDB1CE96919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5F0AC-7E7D-9F4F-B30D-88A4B79F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06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78B15-883D-CC42-A557-5FA726210852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CDD56F-3E5D-4149-8919-FF6E1C0A4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69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CDCC9-7830-5845-9DE3-FDEA6A7A8B2C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A8D68-86F8-2941-AD43-851EB2548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900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ECE7E2-291E-BA4C-B80B-A97770E44830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8481C0-C2E0-A843-B018-22CB916AA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22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6098CC-B485-A441-8A3E-F56DD99C4B6E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F5C1D4-F43A-2540-9F65-B7FCF790A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904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E3A51-D629-5248-BA16-54E9B7608BBC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F33038-8F96-EA43-AF55-75590CF54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8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7E3FED-0CBA-5646-9E89-1A201509ABBC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0D5788-464C-9943-B848-99C61ED1A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29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F1898-56EA-0C4D-8FC9-3A0B2DFBBBA1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04AB69-47F4-E844-B949-9252512B1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6916DDAA-BBCF-AA41-B838-D7DB3D503ABB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50391F-3EBF-3D43-8A04-530535249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3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03" r:id="rId1"/>
    <p:sldLayoutId id="2147497158" r:id="rId2"/>
    <p:sldLayoutId id="2147497159" r:id="rId3"/>
    <p:sldLayoutId id="2147497160" r:id="rId4"/>
    <p:sldLayoutId id="2147497161" r:id="rId5"/>
    <p:sldLayoutId id="2147497162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A2D0A0-8ACE-3648-A39C-8567905D92C8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88B579-9C6F-DE48-8E08-8376C324E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2167" name="Picture 7" descr="PPT_background-0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47" r:id="rId1"/>
    <p:sldLayoutId id="2147497248" r:id="rId2"/>
    <p:sldLayoutId id="2147497249" r:id="rId3"/>
    <p:sldLayoutId id="2147497250" r:id="rId4"/>
    <p:sldLayoutId id="2147497251" r:id="rId5"/>
    <p:sldLayoutId id="2147497252" r:id="rId6"/>
    <p:sldLayoutId id="2147497253" r:id="rId7"/>
    <p:sldLayoutId id="2147497254" r:id="rId8"/>
    <p:sldLayoutId id="2147497255" r:id="rId9"/>
    <p:sldLayoutId id="2147497256" r:id="rId10"/>
    <p:sldLayoutId id="21474972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117763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E63372-3EB2-7449-935F-06B4E9E0A116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7D572C-378C-3440-8B2A-FD4D9D71BE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17769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70" r:id="rId1"/>
    <p:sldLayoutId id="2147497193" r:id="rId2"/>
    <p:sldLayoutId id="2147497194" r:id="rId3"/>
    <p:sldLayoutId id="2147497195" r:id="rId4"/>
    <p:sldLayoutId id="2147497196" r:id="rId5"/>
    <p:sldLayoutId id="2147497197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124931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C0B1C4-3509-B743-A522-FBC4FB3D2F63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0D9707-0A60-2D47-A364-13C2A8AF64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24937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71" r:id="rId1"/>
    <p:sldLayoutId id="2147497198" r:id="rId2"/>
    <p:sldLayoutId id="2147497199" r:id="rId3"/>
    <p:sldLayoutId id="2147497200" r:id="rId4"/>
    <p:sldLayoutId id="2147497201" r:id="rId5"/>
    <p:sldLayoutId id="2147497202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7CB8538-43FA-8549-A555-E97A4BF69597}" type="datetime1">
              <a:rPr lang="en-GB" smtClean="0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A720B61-9EBF-0843-88D2-8D00A7DE0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320" r:id="rId1"/>
    <p:sldLayoutId id="2147497321" r:id="rId2"/>
    <p:sldLayoutId id="2147497322" r:id="rId3"/>
    <p:sldLayoutId id="2147497323" r:id="rId4"/>
    <p:sldLayoutId id="2147497324" r:id="rId5"/>
    <p:sldLayoutId id="2147497325" r:id="rId6"/>
    <p:sldLayoutId id="2147497326" r:id="rId7"/>
    <p:sldLayoutId id="2147497327" r:id="rId8"/>
    <p:sldLayoutId id="2147497328" r:id="rId9"/>
    <p:sldLayoutId id="2147497329" r:id="rId10"/>
    <p:sldLayoutId id="21474973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7AF1E05-AB87-8B44-9A4E-26A91888E6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06C8854-5F9B-6248-8E73-998A9ABA56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52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392" r:id="rId1"/>
    <p:sldLayoutId id="2147497393" r:id="rId2"/>
    <p:sldLayoutId id="2147497394" r:id="rId3"/>
    <p:sldLayoutId id="2147497395" r:id="rId4"/>
    <p:sldLayoutId id="2147497396" r:id="rId5"/>
    <p:sldLayoutId id="2147497397" r:id="rId6"/>
    <p:sldLayoutId id="2147497398" r:id="rId7"/>
    <p:sldLayoutId id="2147497399" r:id="rId8"/>
    <p:sldLayoutId id="2147497400" r:id="rId9"/>
    <p:sldLayoutId id="2147497401" r:id="rId10"/>
    <p:sldLayoutId id="21474974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07ADC63-547E-3C42-A290-4775A5165938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63B6BD1-8D99-C740-ABEF-5B494EE18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04" r:id="rId1"/>
    <p:sldLayoutId id="2147497205" r:id="rId2"/>
    <p:sldLayoutId id="2147497206" r:id="rId3"/>
    <p:sldLayoutId id="2147497207" r:id="rId4"/>
    <p:sldLayoutId id="2147497208" r:id="rId5"/>
    <p:sldLayoutId id="2147497209" r:id="rId6"/>
    <p:sldLayoutId id="2147497210" r:id="rId7"/>
    <p:sldLayoutId id="2147497211" r:id="rId8"/>
    <p:sldLayoutId id="2147497212" r:id="rId9"/>
    <p:sldLayoutId id="2147497213" r:id="rId10"/>
    <p:sldLayoutId id="2147497214" r:id="rId11"/>
    <p:sldLayoutId id="21474972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21507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1EE61B-12E7-9D45-96F2-B7D22A986454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46E38A-DB8C-2E4E-8C99-F8C9C1D17A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1513" name="Grafik 9" descr="intricate_logo_klein.jpg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16" r:id="rId1"/>
    <p:sldLayoutId id="2147497163" r:id="rId2"/>
    <p:sldLayoutId id="2147497164" r:id="rId3"/>
    <p:sldLayoutId id="2147497165" r:id="rId4"/>
    <p:sldLayoutId id="2147497166" r:id="rId5"/>
    <p:sldLayoutId id="2147497167" r:id="rId6"/>
    <p:sldLayoutId id="2147497217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29699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B4BD82-A018-B44C-B5E3-B28ACDB44830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8A4C403-99D4-0F45-865F-28D1FCE954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9705" name="Grafik 9" descr="intricate_logo_klein.jpg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18" r:id="rId1"/>
    <p:sldLayoutId id="2147497168" r:id="rId2"/>
    <p:sldLayoutId id="2147497169" r:id="rId3"/>
    <p:sldLayoutId id="2147497170" r:id="rId4"/>
    <p:sldLayoutId id="2147497171" r:id="rId5"/>
    <p:sldLayoutId id="2147497172" r:id="rId6"/>
    <p:sldLayoutId id="214749721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37891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47E7ED-49EA-ED41-80DF-021F7BBB244A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53F509-0F26-0E46-AD52-1D531E92FC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37897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20" r:id="rId1"/>
    <p:sldLayoutId id="2147497173" r:id="rId2"/>
    <p:sldLayoutId id="2147497174" r:id="rId3"/>
    <p:sldLayoutId id="2147497175" r:id="rId4"/>
    <p:sldLayoutId id="2147497176" r:id="rId5"/>
    <p:sldLayoutId id="2147497177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45059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453E11-F176-0D4F-B5BC-C29C6011262F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4B935A-DEC2-A145-AEAF-C7CD138B35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45065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21" r:id="rId1"/>
    <p:sldLayoutId id="2147497178" r:id="rId2"/>
    <p:sldLayoutId id="2147497179" r:id="rId3"/>
    <p:sldLayoutId id="2147497180" r:id="rId4"/>
    <p:sldLayoutId id="2147497181" r:id="rId5"/>
    <p:sldLayoutId id="2147497182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52227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2FCB0D-AB9C-044F-A0F7-9C03FFB15B3E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9FF3EF-DEB4-EA45-9E4D-38934A05EF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2233" name="Grafik 9" descr="intricate_logo_klein.jpg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22" r:id="rId1"/>
    <p:sldLayoutId id="2147497183" r:id="rId2"/>
    <p:sldLayoutId id="2147497184" r:id="rId3"/>
    <p:sldLayoutId id="2147497185" r:id="rId4"/>
    <p:sldLayoutId id="2147497186" r:id="rId5"/>
    <p:sldLayoutId id="2147497187" r:id="rId6"/>
    <p:sldLayoutId id="2147497223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22AD55C-256C-8A42-B392-9DDF9E4182E5}" type="datetime1">
              <a:rPr lang="en-GB"/>
              <a:pPr>
                <a:defRPr/>
              </a:pPr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A720B61-9EBF-0843-88D2-8D00A7DE0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24" r:id="rId1"/>
    <p:sldLayoutId id="2147497225" r:id="rId2"/>
    <p:sldLayoutId id="2147497226" r:id="rId3"/>
    <p:sldLayoutId id="2147497227" r:id="rId4"/>
    <p:sldLayoutId id="2147497228" r:id="rId5"/>
    <p:sldLayoutId id="2147497229" r:id="rId6"/>
    <p:sldLayoutId id="2147497230" r:id="rId7"/>
    <p:sldLayoutId id="2147497231" r:id="rId8"/>
    <p:sldLayoutId id="2147497232" r:id="rId9"/>
    <p:sldLayoutId id="2147497233" r:id="rId10"/>
    <p:sldLayoutId id="2147497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70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text</a:t>
            </a:r>
          </a:p>
        </p:txBody>
      </p:sp>
      <p:sp>
        <p:nvSpPr>
          <p:cNvPr id="72707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58738"/>
            <a:ext cx="6283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0819" y="684228"/>
            <a:ext cx="7005477" cy="8468"/>
          </a:xfrm>
          <a:prstGeom prst="line">
            <a:avLst/>
          </a:prstGeom>
          <a:ln w="101600" cap="rnd" cmpd="sng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214282" y="6572272"/>
            <a:ext cx="8643998" cy="1588"/>
          </a:xfrm>
          <a:prstGeom prst="line">
            <a:avLst/>
          </a:prstGeom>
          <a:ln w="25400" cap="rnd">
            <a:solidFill>
              <a:srgbClr val="B1C8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44220B-012E-6446-8D34-CF88FB6786C9}" type="datetime3">
              <a:rPr lang="en-US"/>
              <a:pPr>
                <a:defRPr/>
              </a:pPr>
              <a:t>9 March 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5B96A-3F22-CF4F-81E8-508CFF7223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2713" name="Grafik 9" descr="intricate_logo_klein.jpg"/>
          <p:cNvPicPr>
            <a:picLocks noChangeAspect="1"/>
          </p:cNvPicPr>
          <p:nvPr userDrawn="1"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8100"/>
            <a:ext cx="2000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7235" r:id="rId1"/>
    <p:sldLayoutId id="2147497188" r:id="rId2"/>
    <p:sldLayoutId id="2147497189" r:id="rId3"/>
    <p:sldLayoutId id="2147497190" r:id="rId4"/>
    <p:sldLayoutId id="2147497191" r:id="rId5"/>
    <p:sldLayoutId id="2147497192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infeldposterPrognosisNegative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7" y="235857"/>
            <a:ext cx="4497384" cy="6386286"/>
          </a:xfrm>
          <a:prstGeom prst="rect">
            <a:avLst/>
          </a:prstGeom>
        </p:spPr>
      </p:pic>
      <p:sp>
        <p:nvSpPr>
          <p:cNvPr id="353283" name="Picture 2"/>
          <p:cNvSpPr>
            <a:spLocks noChangeAspect="1" noChangeArrowheads="1"/>
          </p:cNvSpPr>
          <p:nvPr/>
        </p:nvSpPr>
        <p:spPr bwMode="auto">
          <a:xfrm>
            <a:off x="1074738" y="0"/>
            <a:ext cx="7116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3284" name="Picture 4" descr="cam crest copy"/>
          <p:cNvSpPr>
            <a:spLocks noChangeAspect="1" noChangeArrowheads="1"/>
          </p:cNvSpPr>
          <p:nvPr/>
        </p:nvSpPr>
        <p:spPr bwMode="auto">
          <a:xfrm>
            <a:off x="6545263" y="6108700"/>
            <a:ext cx="2359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1"/>
          <p:cNvSpPr>
            <a:spLocks noGrp="1"/>
          </p:cNvSpPr>
          <p:nvPr>
            <p:ph type="title"/>
          </p:nvPr>
        </p:nvSpPr>
        <p:spPr>
          <a:xfrm>
            <a:off x="405210" y="391790"/>
            <a:ext cx="8229600" cy="850900"/>
          </a:xfrm>
        </p:spPr>
        <p:txBody>
          <a:bodyPr/>
          <a:lstStyle/>
          <a:p>
            <a:pPr algn="l"/>
            <a:r>
              <a:rPr lang="en-GB" sz="3200" b="1" dirty="0" err="1">
                <a:solidFill>
                  <a:srgbClr val="0000FF"/>
                </a:solidFill>
                <a:latin typeface="Calibri" charset="0"/>
              </a:rPr>
              <a:t>Crohn’s</a:t>
            </a:r>
            <a:r>
              <a:rPr lang="en-GB" sz="32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Calibri" charset="0"/>
              </a:rPr>
              <a:t>candidate gene analysis</a:t>
            </a:r>
            <a:br>
              <a:rPr lang="en-GB" sz="3200" b="1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GB" sz="3200" b="1" dirty="0" smtClean="0">
                <a:solidFill>
                  <a:srgbClr val="0000FF"/>
                </a:solidFill>
                <a:latin typeface="Calibri" charset="0"/>
              </a:rPr>
              <a:t>by outcome</a:t>
            </a:r>
            <a:endParaRPr lang="en-GB" sz="32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1620838" y="1266825"/>
            <a:ext cx="6264275" cy="676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800" dirty="0">
                <a:latin typeface="Calibri" charset="0"/>
              </a:rPr>
              <a:t>~1800 CD patients</a:t>
            </a:r>
          </a:p>
        </p:txBody>
      </p:sp>
      <p:sp>
        <p:nvSpPr>
          <p:cNvPr id="205827" name="Rectangle 3"/>
          <p:cNvSpPr txBox="1">
            <a:spLocks noChangeArrowheads="1"/>
          </p:cNvSpPr>
          <p:nvPr/>
        </p:nvSpPr>
        <p:spPr bwMode="auto">
          <a:xfrm>
            <a:off x="539750" y="2852738"/>
            <a:ext cx="4103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GB" altLang="ja-JP" sz="2400" b="1">
                <a:solidFill>
                  <a:srgbClr val="FF0000"/>
                </a:solidFill>
                <a:latin typeface="Calibri" charset="0"/>
              </a:rPr>
              <a:t>Flarers</a:t>
            </a:r>
            <a:r>
              <a:rPr lang="en-GB" sz="2400" b="1">
                <a:solidFill>
                  <a:srgbClr val="FF0000"/>
                </a:solidFill>
                <a:latin typeface="Calibri" charset="0"/>
              </a:rPr>
              <a:t>”</a:t>
            </a:r>
            <a:r>
              <a:rPr lang="en-GB" altLang="ja-JP" sz="2400" b="1">
                <a:solidFill>
                  <a:srgbClr val="FF0000"/>
                </a:solidFill>
                <a:latin typeface="Calibri" charset="0"/>
              </a:rPr>
              <a:t> (n = 668)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800" b="1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GB" sz="2000" u="sng">
                <a:solidFill>
                  <a:prstClr val="black"/>
                </a:solidFill>
                <a:latin typeface="Calibri" charset="0"/>
              </a:rPr>
              <a:t>&gt;</a:t>
            </a:r>
            <a:r>
              <a:rPr lang="en-GB" sz="2000">
                <a:solidFill>
                  <a:prstClr val="black"/>
                </a:solidFill>
                <a:latin typeface="Calibri" charset="0"/>
              </a:rPr>
              <a:t> 2 immunomodulators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prstClr val="black"/>
                </a:solidFill>
                <a:latin typeface="Calibri" charset="0"/>
              </a:rPr>
              <a:t>		            </a:t>
            </a:r>
            <a:r>
              <a:rPr lang="en-GB" sz="2000" b="1">
                <a:solidFill>
                  <a:srgbClr val="FF0000"/>
                </a:solidFill>
                <a:latin typeface="Calibri" charset="0"/>
              </a:rPr>
              <a:t>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GB" sz="2000" u="sng">
                <a:solidFill>
                  <a:prstClr val="black"/>
                </a:solidFill>
                <a:latin typeface="Calibri" charset="0"/>
              </a:rPr>
              <a:t>&gt;</a:t>
            </a:r>
            <a:r>
              <a:rPr lang="en-GB" sz="2000">
                <a:solidFill>
                  <a:prstClr val="black"/>
                </a:solidFill>
                <a:latin typeface="Calibri" charset="0"/>
              </a:rPr>
              <a:t> 2 abdominal operations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prstClr val="black"/>
                </a:solidFill>
                <a:latin typeface="Calibri" charset="0"/>
              </a:rPr>
              <a:t>		            </a:t>
            </a:r>
            <a:r>
              <a:rPr lang="en-GB" sz="2000" b="1">
                <a:solidFill>
                  <a:srgbClr val="FF0000"/>
                </a:solidFill>
                <a:latin typeface="Calibri" charset="0"/>
              </a:rPr>
              <a:t>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prstClr val="black"/>
                </a:solidFill>
                <a:latin typeface="Calibri" charset="0"/>
              </a:rPr>
              <a:t>	Immunomodulator + an operation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2000">
              <a:solidFill>
                <a:prstClr val="black"/>
              </a:solidFill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2400" b="1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492500" y="1771650"/>
            <a:ext cx="1152525" cy="865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363" y="1771650"/>
            <a:ext cx="1152525" cy="865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5076825" y="2828925"/>
            <a:ext cx="41386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latin typeface="Calibri" pitchFamily="34" charset="0"/>
              </a:rPr>
              <a:t>           </a:t>
            </a:r>
            <a:r>
              <a:rPr lang="en-GB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</a:rPr>
              <a:t>“</a:t>
            </a:r>
            <a:r>
              <a:rPr lang="en-GB" sz="2400" b="1" dirty="0">
                <a:solidFill>
                  <a:srgbClr val="4F81BD"/>
                </a:solidFill>
                <a:latin typeface="Calibri" pitchFamily="34" charset="0"/>
              </a:rPr>
              <a:t>Fizzlers</a:t>
            </a:r>
            <a:r>
              <a:rPr lang="en-GB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</a:rPr>
              <a:t>” (n = 389)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No immunomodulators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	        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 AND</a:t>
            </a:r>
            <a:endParaRPr lang="en-GB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No surgery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	         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&gt; 4 years follow 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endParaRPr lang="en-GB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831" name="Picture 2" descr="normal2.gif (525×336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314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6748463" y="1525588"/>
            <a:ext cx="2189162" cy="87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white"/>
                </a:solidFill>
                <a:latin typeface="Calibri"/>
              </a:rPr>
              <a:t>Disease behaviour</a:t>
            </a:r>
          </a:p>
        </p:txBody>
      </p:sp>
      <p:grpSp>
        <p:nvGrpSpPr>
          <p:cNvPr id="205833" name="Group 22"/>
          <p:cNvGrpSpPr>
            <a:grpSpLocks/>
          </p:cNvGrpSpPr>
          <p:nvPr/>
        </p:nvGrpSpPr>
        <p:grpSpPr bwMode="auto">
          <a:xfrm>
            <a:off x="8216900" y="1160463"/>
            <a:ext cx="438150" cy="352425"/>
            <a:chOff x="5786446" y="4143380"/>
            <a:chExt cx="1113118" cy="857256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5357817" y="4572009"/>
              <a:ext cx="8572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5790480" y="4185855"/>
              <a:ext cx="1109084" cy="803195"/>
            </a:xfrm>
            <a:custGeom>
              <a:avLst/>
              <a:gdLst>
                <a:gd name="connsiteX0" fmla="*/ 0 w 1108364"/>
                <a:gd name="connsiteY0" fmla="*/ 0 h 803563"/>
                <a:gd name="connsiteX1" fmla="*/ 207818 w 1108364"/>
                <a:gd name="connsiteY1" fmla="*/ 360218 h 803563"/>
                <a:gd name="connsiteX2" fmla="*/ 387927 w 1108364"/>
                <a:gd name="connsiteY2" fmla="*/ 554182 h 803563"/>
                <a:gd name="connsiteX3" fmla="*/ 651164 w 1108364"/>
                <a:gd name="connsiteY3" fmla="*/ 706582 h 803563"/>
                <a:gd name="connsiteX4" fmla="*/ 1108364 w 1108364"/>
                <a:gd name="connsiteY4" fmla="*/ 803563 h 803563"/>
                <a:gd name="connsiteX5" fmla="*/ 0 w 1108364"/>
                <a:gd name="connsiteY5" fmla="*/ 803563 h 803563"/>
                <a:gd name="connsiteX6" fmla="*/ 0 w 1108364"/>
                <a:gd name="connsiteY6" fmla="*/ 0 h 8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364" h="803563">
                  <a:moveTo>
                    <a:pt x="0" y="0"/>
                  </a:moveTo>
                  <a:lnTo>
                    <a:pt x="207818" y="360218"/>
                  </a:lnTo>
                  <a:lnTo>
                    <a:pt x="387927" y="554182"/>
                  </a:lnTo>
                  <a:lnTo>
                    <a:pt x="651164" y="706582"/>
                  </a:lnTo>
                  <a:lnTo>
                    <a:pt x="1108364" y="803563"/>
                  </a:lnTo>
                  <a:lnTo>
                    <a:pt x="0" y="803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5834" name="Group 23"/>
          <p:cNvGrpSpPr>
            <a:grpSpLocks/>
          </p:cNvGrpSpPr>
          <p:nvPr/>
        </p:nvGrpSpPr>
        <p:grpSpPr bwMode="auto">
          <a:xfrm>
            <a:off x="6981825" y="1150938"/>
            <a:ext cx="442913" cy="352425"/>
            <a:chOff x="2585592" y="4127362"/>
            <a:chExt cx="1129152" cy="857256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3286115" y="4555991"/>
              <a:ext cx="8572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 rot="10800000" flipV="1">
              <a:off x="2585592" y="4173700"/>
              <a:ext cx="1108915" cy="803195"/>
            </a:xfrm>
            <a:custGeom>
              <a:avLst/>
              <a:gdLst>
                <a:gd name="connsiteX0" fmla="*/ 0 w 1108364"/>
                <a:gd name="connsiteY0" fmla="*/ 0 h 803563"/>
                <a:gd name="connsiteX1" fmla="*/ 207818 w 1108364"/>
                <a:gd name="connsiteY1" fmla="*/ 360218 h 803563"/>
                <a:gd name="connsiteX2" fmla="*/ 387927 w 1108364"/>
                <a:gd name="connsiteY2" fmla="*/ 554182 h 803563"/>
                <a:gd name="connsiteX3" fmla="*/ 651164 w 1108364"/>
                <a:gd name="connsiteY3" fmla="*/ 706582 h 803563"/>
                <a:gd name="connsiteX4" fmla="*/ 1108364 w 1108364"/>
                <a:gd name="connsiteY4" fmla="*/ 803563 h 803563"/>
                <a:gd name="connsiteX5" fmla="*/ 0 w 1108364"/>
                <a:gd name="connsiteY5" fmla="*/ 803563 h 803563"/>
                <a:gd name="connsiteX6" fmla="*/ 0 w 1108364"/>
                <a:gd name="connsiteY6" fmla="*/ 0 h 8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364" h="803563">
                  <a:moveTo>
                    <a:pt x="0" y="0"/>
                  </a:moveTo>
                  <a:lnTo>
                    <a:pt x="207818" y="360218"/>
                  </a:lnTo>
                  <a:lnTo>
                    <a:pt x="387927" y="554182"/>
                  </a:lnTo>
                  <a:lnTo>
                    <a:pt x="651164" y="706582"/>
                  </a:lnTo>
                  <a:lnTo>
                    <a:pt x="1108364" y="803563"/>
                  </a:lnTo>
                  <a:lnTo>
                    <a:pt x="0" y="803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5835" name="TextBox 22"/>
          <p:cNvSpPr txBox="1">
            <a:spLocks noChangeArrowheads="1"/>
          </p:cNvSpPr>
          <p:nvPr/>
        </p:nvSpPr>
        <p:spPr bwMode="auto">
          <a:xfrm>
            <a:off x="7350125" y="6546850"/>
            <a:ext cx="219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Calibri" charset="0"/>
              </a:rPr>
              <a:t>WTCCC 2006 Nature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7088" y="2708275"/>
            <a:ext cx="3744912" cy="2520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9700" y="2708275"/>
            <a:ext cx="3744913" cy="2520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838" name="TextBox 30"/>
          <p:cNvSpPr txBox="1">
            <a:spLocks noChangeArrowheads="1"/>
          </p:cNvSpPr>
          <p:nvPr/>
        </p:nvSpPr>
        <p:spPr bwMode="auto">
          <a:xfrm>
            <a:off x="1539489" y="5589588"/>
            <a:ext cx="6752419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400" b="1" dirty="0">
                <a:solidFill>
                  <a:prstClr val="black"/>
                </a:solidFill>
              </a:rPr>
              <a:t>81 genes </a:t>
            </a:r>
            <a:r>
              <a:rPr lang="en-GB" sz="2400" b="1" dirty="0" smtClean="0">
                <a:solidFill>
                  <a:prstClr val="black"/>
                </a:solidFill>
              </a:rPr>
              <a:t>curated on basis of “red” signature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225672" y="857898"/>
            <a:ext cx="436121" cy="4390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10" name="TextBox 7"/>
          <p:cNvSpPr txBox="1">
            <a:spLocks noChangeArrowheads="1"/>
          </p:cNvSpPr>
          <p:nvPr/>
        </p:nvSpPr>
        <p:spPr bwMode="auto">
          <a:xfrm>
            <a:off x="1619186" y="1412615"/>
            <a:ext cx="357187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Increases FOXO3 transcription </a:t>
            </a:r>
          </a:p>
          <a:p>
            <a:pPr algn="ctr"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upon monocyte activation</a:t>
            </a:r>
          </a:p>
        </p:txBody>
      </p:sp>
      <p:sp>
        <p:nvSpPr>
          <p:cNvPr id="222211" name="TextBox 10"/>
          <p:cNvSpPr txBox="1">
            <a:spLocks noChangeArrowheads="1"/>
          </p:cNvSpPr>
          <p:nvPr/>
        </p:nvSpPr>
        <p:spPr bwMode="auto">
          <a:xfrm>
            <a:off x="1289420" y="2720456"/>
            <a:ext cx="39179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Faster recovery of nuclear FOXO3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6533" y="2119053"/>
            <a:ext cx="0" cy="57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13" name="TextBox 14"/>
          <p:cNvSpPr txBox="1">
            <a:spLocks noChangeArrowheads="1"/>
          </p:cNvSpPr>
          <p:nvPr/>
        </p:nvSpPr>
        <p:spPr bwMode="auto">
          <a:xfrm>
            <a:off x="2803233" y="4859078"/>
            <a:ext cx="205898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Increased TGF</a:t>
            </a:r>
            <a:r>
              <a:rPr lang="el-GR" sz="1800" b="1">
                <a:solidFill>
                  <a:srgbClr val="000000"/>
                </a:solidFill>
                <a:cs typeface="Arial" charset="0"/>
              </a:rPr>
              <a:t>β1</a:t>
            </a:r>
            <a:endParaRPr lang="en-GB" sz="1800" b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06533" y="3212840"/>
            <a:ext cx="0" cy="1511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95233" y="3139815"/>
            <a:ext cx="1150938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16" name="TextBox 20"/>
          <p:cNvSpPr txBox="1">
            <a:spLocks noChangeArrowheads="1"/>
          </p:cNvSpPr>
          <p:nvPr/>
        </p:nvSpPr>
        <p:spPr bwMode="auto">
          <a:xfrm>
            <a:off x="952208" y="3716078"/>
            <a:ext cx="127476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Increased </a:t>
            </a:r>
          </a:p>
          <a:p>
            <a:pPr algn="ctr"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apoptosis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95233" y="4292340"/>
            <a:ext cx="863600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18" name="Rectangle 27"/>
          <p:cNvSpPr>
            <a:spLocks noChangeArrowheads="1"/>
          </p:cNvSpPr>
          <p:nvPr/>
        </p:nvSpPr>
        <p:spPr bwMode="auto">
          <a:xfrm>
            <a:off x="5155908" y="5795703"/>
            <a:ext cx="1787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 b="1">
                <a:solidFill>
                  <a:srgbClr val="000000"/>
                </a:solidFill>
                <a:cs typeface="Arial" charset="0"/>
              </a:rPr>
              <a:t>Increased IL10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654008" y="5300403"/>
            <a:ext cx="1152525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31946" y="5314690"/>
            <a:ext cx="1098550" cy="561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21" name="TextBox 35"/>
          <p:cNvSpPr txBox="1">
            <a:spLocks noChangeArrowheads="1"/>
          </p:cNvSpPr>
          <p:nvPr/>
        </p:nvSpPr>
        <p:spPr bwMode="auto">
          <a:xfrm>
            <a:off x="355515" y="497632"/>
            <a:ext cx="243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b="1" dirty="0">
                <a:solidFill>
                  <a:srgbClr val="FF0000"/>
                </a:solidFill>
                <a:cs typeface="Arial" charset="0"/>
              </a:rPr>
              <a:t>G/G (Milder </a:t>
            </a:r>
            <a:r>
              <a:rPr lang="en-GB" sz="1800" b="1" dirty="0" err="1">
                <a:solidFill>
                  <a:srgbClr val="FF0000"/>
                </a:solidFill>
                <a:cs typeface="Arial" charset="0"/>
              </a:rPr>
              <a:t>Crohn’s</a:t>
            </a:r>
            <a:r>
              <a:rPr lang="en-GB" sz="1800" b="1" dirty="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222222" name="TextBox 39"/>
          <p:cNvSpPr txBox="1">
            <a:spLocks noChangeArrowheads="1"/>
          </p:cNvSpPr>
          <p:nvPr/>
        </p:nvSpPr>
        <p:spPr bwMode="auto">
          <a:xfrm>
            <a:off x="3110314" y="3613635"/>
            <a:ext cx="19304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i="1" dirty="0">
                <a:solidFill>
                  <a:srgbClr val="FF0000"/>
                </a:solidFill>
                <a:cs typeface="Arial" charset="0"/>
              </a:rPr>
              <a:t>Direct binding to TGF</a:t>
            </a:r>
            <a:r>
              <a:rPr lang="el-GR" sz="1800" i="1" dirty="0">
                <a:solidFill>
                  <a:srgbClr val="FF0000"/>
                </a:solidFill>
                <a:cs typeface="Arial" charset="0"/>
              </a:rPr>
              <a:t>β1</a:t>
            </a:r>
            <a:r>
              <a:rPr lang="en-GB" sz="1800" i="1" dirty="0">
                <a:solidFill>
                  <a:srgbClr val="FF0000"/>
                </a:solidFill>
                <a:cs typeface="Arial" charset="0"/>
              </a:rPr>
              <a:t> promoter</a:t>
            </a:r>
          </a:p>
        </p:txBody>
      </p:sp>
      <p:sp>
        <p:nvSpPr>
          <p:cNvPr id="222223" name="TextBox 40"/>
          <p:cNvSpPr txBox="1">
            <a:spLocks noChangeArrowheads="1"/>
          </p:cNvSpPr>
          <p:nvPr/>
        </p:nvSpPr>
        <p:spPr bwMode="auto">
          <a:xfrm>
            <a:off x="1826921" y="3212840"/>
            <a:ext cx="99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i="1">
                <a:solidFill>
                  <a:srgbClr val="FF0000"/>
                </a:solidFill>
                <a:cs typeface="Arial" charset="0"/>
              </a:rPr>
              <a:t>Indirect</a:t>
            </a:r>
          </a:p>
        </p:txBody>
      </p:sp>
      <p:sp>
        <p:nvSpPr>
          <p:cNvPr id="222224" name="TextBox 17"/>
          <p:cNvSpPr txBox="1">
            <a:spLocks noChangeArrowheads="1"/>
          </p:cNvSpPr>
          <p:nvPr/>
        </p:nvSpPr>
        <p:spPr bwMode="auto">
          <a:xfrm>
            <a:off x="431508" y="5878253"/>
            <a:ext cx="40640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 b="1"/>
              <a:t>Reduced TNF</a:t>
            </a:r>
            <a:r>
              <a:rPr lang="el-GR" sz="1800" b="1"/>
              <a:t>α</a:t>
            </a:r>
            <a:r>
              <a:rPr lang="en-GB" sz="1800" b="1"/>
              <a:t>, IL-6, IL-8, IL-1</a:t>
            </a:r>
            <a:r>
              <a:rPr lang="el-GR" sz="1800" b="1"/>
              <a:t>β</a:t>
            </a:r>
            <a:r>
              <a:rPr lang="en-GB" sz="1800" b="1"/>
              <a:t>, increased IL10 by monocytes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7439025" y="6438900"/>
            <a:ext cx="1609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rgbClr val="000000"/>
                </a:solidFill>
              </a:rPr>
              <a:t>Lee Cell 2013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530783" y="2439136"/>
            <a:ext cx="3847438" cy="1732389"/>
          </a:xfrm>
        </p:spPr>
        <p:txBody>
          <a:bodyPr/>
          <a:lstStyle/>
          <a:p>
            <a:pPr>
              <a:buNone/>
            </a:pPr>
            <a:r>
              <a:rPr lang="en-GB" sz="2000" dirty="0">
                <a:latin typeface="Calibri" charset="0"/>
              </a:rPr>
              <a:t>FOXO3</a:t>
            </a:r>
            <a:r>
              <a:rPr lang="en-GB" sz="2000" baseline="30000" dirty="0">
                <a:latin typeface="Calibri" charset="0"/>
              </a:rPr>
              <a:t>-/- </a:t>
            </a:r>
            <a:r>
              <a:rPr lang="en-GB" sz="2000" dirty="0" smtClean="0">
                <a:latin typeface="Calibri" charset="0"/>
              </a:rPr>
              <a:t>mice; worse DSS colitis</a:t>
            </a:r>
            <a:endParaRPr lang="en-GB" sz="2000" dirty="0">
              <a:latin typeface="Calibri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0" b="7678"/>
          <a:stretch/>
        </p:blipFill>
        <p:spPr bwMode="auto">
          <a:xfrm>
            <a:off x="5659084" y="2793507"/>
            <a:ext cx="3327292" cy="12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7798" y="2440613"/>
            <a:ext cx="3415066" cy="166172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9597" y="148609"/>
            <a:ext cx="36344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FOXO3A variant </a:t>
            </a:r>
            <a:r>
              <a:rPr lang="en-US" dirty="0" smtClean="0"/>
              <a:t>(G allele)</a:t>
            </a:r>
          </a:p>
          <a:p>
            <a:r>
              <a:rPr lang="en-US" dirty="0" smtClean="0"/>
              <a:t>associated with mild course</a:t>
            </a:r>
          </a:p>
          <a:p>
            <a:r>
              <a:rPr lang="en-US" dirty="0" smtClean="0"/>
              <a:t>- 4 cohorts</a:t>
            </a:r>
          </a:p>
          <a:p>
            <a:r>
              <a:rPr lang="en-US" dirty="0" smtClean="0"/>
              <a:t>- genome-wide significance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NOT associated with CD</a:t>
            </a:r>
          </a:p>
          <a:p>
            <a:r>
              <a:rPr lang="en-US" dirty="0"/>
              <a:t> </a:t>
            </a:r>
            <a:r>
              <a:rPr lang="en-US" dirty="0" smtClean="0"/>
              <a:t>           susceptibility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53085" y="4259748"/>
            <a:ext cx="354616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Also associated with: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mild rheumatoid arthritis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severe 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2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1620838" y="1577555"/>
            <a:ext cx="6264275" cy="676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800" dirty="0" smtClean="0">
                <a:latin typeface="Calibri" charset="0"/>
              </a:rPr>
              <a:t>~2600 </a:t>
            </a:r>
            <a:r>
              <a:rPr lang="en-GB" sz="2800" dirty="0">
                <a:latin typeface="Calibri" charset="0"/>
              </a:rPr>
              <a:t>CD patients</a:t>
            </a:r>
          </a:p>
        </p:txBody>
      </p:sp>
      <p:sp>
        <p:nvSpPr>
          <p:cNvPr id="205827" name="Rectangle 3"/>
          <p:cNvSpPr txBox="1">
            <a:spLocks noChangeArrowheads="1"/>
          </p:cNvSpPr>
          <p:nvPr/>
        </p:nvSpPr>
        <p:spPr bwMode="auto">
          <a:xfrm>
            <a:off x="539750" y="3163468"/>
            <a:ext cx="4103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 charset="0"/>
              </a:rPr>
              <a:t>“</a:t>
            </a:r>
            <a:r>
              <a:rPr lang="en-GB" altLang="ja-JP" sz="2400" b="1" dirty="0" err="1">
                <a:solidFill>
                  <a:srgbClr val="FF0000"/>
                </a:solidFill>
                <a:latin typeface="Calibri" charset="0"/>
              </a:rPr>
              <a:t>Flarers</a:t>
            </a:r>
            <a:r>
              <a:rPr lang="en-GB" sz="2400" b="1" dirty="0">
                <a:solidFill>
                  <a:srgbClr val="FF0000"/>
                </a:solidFill>
                <a:latin typeface="Calibri" charset="0"/>
              </a:rPr>
              <a:t>”</a:t>
            </a:r>
            <a:r>
              <a:rPr lang="en-GB" altLang="ja-JP" sz="2400" b="1" dirty="0">
                <a:solidFill>
                  <a:srgbClr val="FF0000"/>
                </a:solidFill>
                <a:latin typeface="Calibri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8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GB" sz="2000" u="sng" dirty="0">
                <a:solidFill>
                  <a:prstClr val="black"/>
                </a:solidFill>
                <a:latin typeface="Calibri" charset="0"/>
              </a:rPr>
              <a:t>&gt;</a:t>
            </a: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 2 </a:t>
            </a:r>
            <a:r>
              <a:rPr lang="en-GB" sz="2000" dirty="0" err="1">
                <a:solidFill>
                  <a:prstClr val="black"/>
                </a:solidFill>
                <a:latin typeface="Calibri" charset="0"/>
              </a:rPr>
              <a:t>immunomodulators</a:t>
            </a:r>
            <a:endParaRPr lang="en-GB" sz="2000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		            </a:t>
            </a:r>
            <a:r>
              <a:rPr lang="en-GB" sz="2000" b="1" dirty="0">
                <a:solidFill>
                  <a:srgbClr val="FF0000"/>
                </a:solidFill>
                <a:latin typeface="Calibri" charset="0"/>
              </a:rPr>
              <a:t>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GB" sz="2000" u="sng" dirty="0">
                <a:solidFill>
                  <a:prstClr val="black"/>
                </a:solidFill>
                <a:latin typeface="Calibri" charset="0"/>
              </a:rPr>
              <a:t>&gt;</a:t>
            </a: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 2 abdominal operations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		            </a:t>
            </a:r>
            <a:r>
              <a:rPr lang="en-GB" sz="2000" b="1" dirty="0">
                <a:solidFill>
                  <a:srgbClr val="FF0000"/>
                </a:solidFill>
                <a:latin typeface="Calibri" charset="0"/>
              </a:rPr>
              <a:t>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GB" sz="2000" dirty="0" err="1">
                <a:solidFill>
                  <a:prstClr val="black"/>
                </a:solidFill>
                <a:latin typeface="Calibri" charset="0"/>
              </a:rPr>
              <a:t>Immunomodulator</a:t>
            </a:r>
            <a:r>
              <a:rPr lang="en-GB" sz="2000" dirty="0">
                <a:solidFill>
                  <a:prstClr val="black"/>
                </a:solidFill>
                <a:latin typeface="Calibri" charset="0"/>
              </a:rPr>
              <a:t> + an operation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492500" y="2082380"/>
            <a:ext cx="1152525" cy="865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363" y="2082380"/>
            <a:ext cx="1152525" cy="865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5076825" y="3139655"/>
            <a:ext cx="41386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latin typeface="Calibri" pitchFamily="34" charset="0"/>
              </a:rPr>
              <a:t>           </a:t>
            </a:r>
            <a:r>
              <a:rPr lang="en-GB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</a:rPr>
              <a:t>“</a:t>
            </a:r>
            <a:r>
              <a:rPr lang="en-GB" sz="2400" b="1" dirty="0">
                <a:solidFill>
                  <a:srgbClr val="4F81BD"/>
                </a:solidFill>
                <a:latin typeface="Calibri" pitchFamily="34" charset="0"/>
              </a:rPr>
              <a:t>Fizzlers</a:t>
            </a:r>
            <a:r>
              <a:rPr lang="en-GB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</a:rPr>
              <a:t>”</a:t>
            </a:r>
            <a:endParaRPr lang="en-GB" sz="2400" b="1" dirty="0">
              <a:solidFill>
                <a:srgbClr val="1F497D">
                  <a:lumMod val="60000"/>
                  <a:lumOff val="40000"/>
                </a:srgbClr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No immunomodulators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	        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 AND</a:t>
            </a:r>
            <a:endParaRPr lang="en-GB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No surgery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	         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</a:rPr>
              <a:t>	&gt; 4 years follow 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	</a:t>
            </a:r>
            <a:endParaRPr lang="en-GB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7088" y="3019005"/>
            <a:ext cx="3744912" cy="2520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9701" y="3019005"/>
            <a:ext cx="3103468" cy="2520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97256" y="865643"/>
            <a:ext cx="862223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rgbClr val="0000FF"/>
                </a:solidFill>
              </a:rPr>
              <a:t>Genome</a:t>
            </a:r>
            <a:r>
              <a:rPr lang="en-GB" sz="3200" b="1" dirty="0">
                <a:solidFill>
                  <a:srgbClr val="0000FF"/>
                </a:solidFill>
              </a:rPr>
              <a:t>-wide Analysis </a:t>
            </a:r>
            <a:r>
              <a:rPr lang="en-GB" sz="3200" b="1" dirty="0" smtClean="0">
                <a:solidFill>
                  <a:srgbClr val="0000FF"/>
                </a:solidFill>
              </a:rPr>
              <a:t>of </a:t>
            </a:r>
            <a:r>
              <a:rPr lang="en-GB" sz="3200" b="1" dirty="0">
                <a:solidFill>
                  <a:srgbClr val="0000FF"/>
                </a:solidFill>
              </a:rPr>
              <a:t>Prognosis in CD</a:t>
            </a:r>
          </a:p>
        </p:txBody>
      </p:sp>
    </p:spTree>
    <p:extLst>
      <p:ext uri="{BB962C8B-B14F-4D97-AF65-F5344CB8AC3E}">
        <p14:creationId xmlns:p14="http://schemas.microsoft.com/office/powerpoint/2010/main" val="25394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103" y="1104950"/>
            <a:ext cx="8039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60066"/>
                </a:solidFill>
              </a:rPr>
              <a:t>Primary cohort</a:t>
            </a:r>
            <a:endParaRPr lang="en-GB" dirty="0">
              <a:solidFill>
                <a:srgbClr val="660066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669 aggressive CD</a:t>
            </a:r>
          </a:p>
          <a:p>
            <a:r>
              <a:rPr lang="en-GB" dirty="0">
                <a:solidFill>
                  <a:srgbClr val="FF0000"/>
                </a:solidFill>
              </a:rPr>
              <a:t>389 mild CD</a:t>
            </a:r>
          </a:p>
          <a:p>
            <a:r>
              <a:rPr lang="en-GB" dirty="0"/>
              <a:t> </a:t>
            </a:r>
          </a:p>
          <a:p>
            <a:r>
              <a:rPr lang="en-GB" b="1" dirty="0">
                <a:solidFill>
                  <a:srgbClr val="660066"/>
                </a:solidFill>
              </a:rPr>
              <a:t>Replication cohort</a:t>
            </a:r>
            <a:endParaRPr lang="en-GB" dirty="0">
              <a:solidFill>
                <a:srgbClr val="660066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1093 </a:t>
            </a:r>
            <a:r>
              <a:rPr lang="en-GB" dirty="0">
                <a:solidFill>
                  <a:srgbClr val="FF0000"/>
                </a:solidFill>
              </a:rPr>
              <a:t>aggressive CD</a:t>
            </a:r>
          </a:p>
          <a:p>
            <a:r>
              <a:rPr lang="en-GB" dirty="0">
                <a:solidFill>
                  <a:srgbClr val="FF0000"/>
                </a:solidFill>
              </a:rPr>
              <a:t>583 mild CD</a:t>
            </a:r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UK </a:t>
            </a:r>
            <a:r>
              <a:rPr lang="en-GB" dirty="0" err="1"/>
              <a:t>Biobank</a:t>
            </a:r>
            <a:r>
              <a:rPr lang="en-GB" dirty="0"/>
              <a:t> Axiom arrays (</a:t>
            </a:r>
            <a:r>
              <a:rPr lang="en-GB" dirty="0" err="1"/>
              <a:t>Affymetrix</a:t>
            </a:r>
            <a:r>
              <a:rPr lang="en-GB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Standard GWAS analysis</a:t>
            </a:r>
            <a:endParaRPr lang="en-GB" dirty="0"/>
          </a:p>
        </p:txBody>
      </p:sp>
      <p:pic>
        <p:nvPicPr>
          <p:cNvPr id="3" name="Picture 3" descr="C:\Users\CIMR\Desktop\US talks\Mugshots\JL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48" y="1316551"/>
            <a:ext cx="1913815" cy="28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IMR\Desktop\US talks\Mugshots\Danie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63" y="1316551"/>
            <a:ext cx="2515679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2.png"/>
          <p:cNvPicPr/>
          <p:nvPr/>
        </p:nvPicPr>
        <p:blipFill rotWithShape="1">
          <a:blip r:embed="rId2" cstate="print"/>
          <a:srcRect r="1828" b="65683"/>
          <a:stretch/>
        </p:blipFill>
        <p:spPr>
          <a:xfrm>
            <a:off x="0" y="1777970"/>
            <a:ext cx="9144000" cy="3409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48" y="1715767"/>
            <a:ext cx="486419" cy="3782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39393" y="612542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Lee, </a:t>
            </a:r>
            <a:r>
              <a:rPr lang="en-GB" sz="1800" dirty="0" err="1" smtClean="0">
                <a:solidFill>
                  <a:srgbClr val="000000"/>
                </a:solidFill>
              </a:rPr>
              <a:t>Biasci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</a:rPr>
              <a:t>Nature Genetics </a:t>
            </a:r>
            <a:r>
              <a:rPr lang="en-GB" sz="1800" dirty="0" smtClean="0">
                <a:solidFill>
                  <a:srgbClr val="000000"/>
                </a:solidFill>
              </a:rPr>
              <a:t>2017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90710"/>
              </p:ext>
            </p:extLst>
          </p:nvPr>
        </p:nvGraphicFramePr>
        <p:xfrm>
          <a:off x="-190029" y="922775"/>
          <a:ext cx="9743138" cy="389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Document" r:id="rId5" imgW="5727700" imgH="2286000" progId="Word.Document.12">
                  <p:embed/>
                </p:oleObj>
              </mc:Choice>
              <mc:Fallback>
                <p:oleObj name="Document" r:id="rId5" imgW="5727700" imgH="228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90029" y="922775"/>
                        <a:ext cx="9743138" cy="389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39393" y="612542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Lee, </a:t>
            </a:r>
            <a:r>
              <a:rPr lang="en-GB" sz="1800" dirty="0" err="1" smtClean="0">
                <a:solidFill>
                  <a:srgbClr val="000000"/>
                </a:solidFill>
              </a:rPr>
              <a:t>Biasci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</a:rPr>
              <a:t>Nature Genetics </a:t>
            </a:r>
            <a:r>
              <a:rPr lang="en-GB" sz="1800" dirty="0" smtClean="0">
                <a:solidFill>
                  <a:srgbClr val="000000"/>
                </a:solidFill>
              </a:rPr>
              <a:t>2017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supplementary figure_definitions.png"/>
          <p:cNvPicPr/>
          <p:nvPr/>
        </p:nvPicPr>
        <p:blipFill rotWithShape="1">
          <a:blip r:embed="rId2" cstate="print"/>
          <a:srcRect l="-2080" t="65550"/>
          <a:stretch/>
        </p:blipFill>
        <p:spPr>
          <a:xfrm>
            <a:off x="364813" y="1729277"/>
            <a:ext cx="9390589" cy="416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728" y="797088"/>
            <a:ext cx="859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Associations persist with different definitions of outcome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00103" y="235974"/>
            <a:ext cx="309716" cy="324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nded Data Figure 2.tif"/>
          <p:cNvPicPr/>
          <p:nvPr/>
        </p:nvPicPr>
        <p:blipFill rotWithShape="1">
          <a:blip r:embed="rId2" cstate="print"/>
          <a:srcRect l="1942" t="-95" r="323" b="46101"/>
          <a:stretch/>
        </p:blipFill>
        <p:spPr>
          <a:xfrm>
            <a:off x="405349" y="797089"/>
            <a:ext cx="8161029" cy="3269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4955" y="112615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MHC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349" y="4458291"/>
            <a:ext cx="7971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MHC initially reported with UC not </a:t>
            </a:r>
            <a:r>
              <a:rPr lang="en-US" dirty="0" err="1" smtClean="0"/>
              <a:t>Crohn’s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High-density mapping has revealed a weak association between CD susceptibility and DRB1*0301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00103" y="235974"/>
            <a:ext cx="309716" cy="324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nded Data Figure 2.tif"/>
          <p:cNvPicPr/>
          <p:nvPr/>
        </p:nvPicPr>
        <p:blipFill rotWithShape="1">
          <a:blip r:embed="rId2" cstate="print"/>
          <a:srcRect l="2103" t="128" b="1"/>
          <a:stretch/>
        </p:blipFill>
        <p:spPr>
          <a:xfrm>
            <a:off x="418861" y="810598"/>
            <a:ext cx="8174540" cy="6047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4955" y="112615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MHC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53282" y="1729277"/>
            <a:ext cx="189163" cy="1756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00103" y="235974"/>
            <a:ext cx="309716" cy="324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9230" y="370231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smtClean="0">
                <a:solidFill>
                  <a:srgbClr val="3366FF"/>
                </a:solidFill>
              </a:rPr>
              <a:t>HLA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98" y="1500895"/>
            <a:ext cx="9576488" cy="3101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1728" y="6187629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sz="2000" dirty="0"/>
              <a:t>James </a:t>
            </a:r>
            <a:r>
              <a:rPr lang="en-GB" sz="2000" dirty="0" err="1"/>
              <a:t>Traherne</a:t>
            </a:r>
            <a:endParaRPr lang="en-GB" sz="2000" dirty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571" y="4924343"/>
            <a:ext cx="66046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“Ancestral MHC 8.1” haplotype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00103" y="235974"/>
            <a:ext cx="309716" cy="324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12767" y="2688501"/>
            <a:ext cx="8375458" cy="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12" descr="http://www.clker.com/cliparts/K/o/X/m/j/1/red-stick-man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54939" y="4820852"/>
            <a:ext cx="361741" cy="7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www.clker.com/cliparts/e/5/d/9/1194984539216837021man02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76672" y="4083044"/>
            <a:ext cx="337556" cy="6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96287" y="3232857"/>
            <a:ext cx="389962" cy="717173"/>
            <a:chOff x="825722" y="1134883"/>
            <a:chExt cx="389962" cy="717173"/>
          </a:xfrm>
        </p:grpSpPr>
        <p:pic>
          <p:nvPicPr>
            <p:cNvPr id="6" name="Picture 12" descr="http://www.clker.com/cliparts/K/o/X/m/j/1/red-stick-man-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25722" y="1134883"/>
              <a:ext cx="361741" cy="71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http://www.clker.com/cliparts/e/5/d/9/1194984539216837021man02.svg.h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59226" y="1134883"/>
              <a:ext cx="356458" cy="709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ight Arrow 7"/>
          <p:cNvSpPr/>
          <p:nvPr/>
        </p:nvSpPr>
        <p:spPr>
          <a:xfrm rot="3012839">
            <a:off x="923783" y="3728241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760629" y="4181250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650810">
            <a:off x="3447936" y="4431611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7071" y="4600960"/>
            <a:ext cx="182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Prognosis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5375" y="4030865"/>
            <a:ext cx="1499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Diagnosis</a:t>
            </a:r>
          </a:p>
        </p:txBody>
      </p:sp>
      <p:sp>
        <p:nvSpPr>
          <p:cNvPr id="13" name="Right Arrow 12"/>
          <p:cNvSpPr/>
          <p:nvPr/>
        </p:nvSpPr>
        <p:spPr>
          <a:xfrm rot="19094529">
            <a:off x="4948462" y="4560391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209176">
            <a:off x="4951651" y="4939491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7404" y="4066400"/>
            <a:ext cx="1115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Quiescent disease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52035" y="4775658"/>
            <a:ext cx="136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Relapsing or persistent disease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120402" y="4279275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120402" y="5124275"/>
            <a:ext cx="348153" cy="189217"/>
          </a:xfrm>
          <a:prstGeom prst="rightArrow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19434" y="4083044"/>
            <a:ext cx="1115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Good outcome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3423" y="4944217"/>
            <a:ext cx="13663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Disability or death</a:t>
            </a:r>
          </a:p>
        </p:txBody>
      </p:sp>
      <p:pic>
        <p:nvPicPr>
          <p:cNvPr id="22" name="Picture 21" descr="ttp://images.all-free-download.com/images/graphiclarge/stethoscope_clip_art_1061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14" y="3779393"/>
            <a:ext cx="458537" cy="6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1134977" y="716029"/>
            <a:ext cx="3646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</a:t>
            </a:r>
          </a:p>
          <a:p>
            <a:r>
              <a:rPr lang="en-US" dirty="0" smtClean="0"/>
              <a:t>ANCA-associated </a:t>
            </a:r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Multiple sclerosis</a:t>
            </a:r>
          </a:p>
          <a:p>
            <a:r>
              <a:rPr lang="en-US" dirty="0" smtClean="0"/>
              <a:t>Rheumatoid arthritis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8427" y="827899"/>
            <a:ext cx="22493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Crohn’s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Ulcerative colitis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4533" y="693545"/>
            <a:ext cx="66046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FF"/>
                </a:solidFill>
              </a:rPr>
              <a:t>“Ancestral MHC 8.1” haplotype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302" y="1715765"/>
            <a:ext cx="844333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Unusually extended MHC haplotype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longest haplotype in human genome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4,731,878 bases, 250 coding loci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Common (10-15% in Europeans)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Pre-</a:t>
            </a:r>
            <a:r>
              <a:rPr lang="en-US" dirty="0" err="1" smtClean="0"/>
              <a:t>neolithic</a:t>
            </a:r>
            <a:r>
              <a:rPr lang="en-US" dirty="0" smtClean="0"/>
              <a:t> expansion by positive selection (no wheat)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Reduced T cell activation to PHA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Reduced T cell activation markers ex vivo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Reduced response to </a:t>
            </a:r>
            <a:r>
              <a:rPr lang="en-US" dirty="0" err="1" smtClean="0"/>
              <a:t>Hep</a:t>
            </a:r>
            <a:r>
              <a:rPr lang="en-US" dirty="0" smtClean="0"/>
              <a:t> B vaccination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omponent genes associated with many autoimmune diseases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C4 null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00103" y="235974"/>
            <a:ext cx="309716" cy="324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mes\Dropbox\Manuscripts\Prognosis GWAS\Nature Genetics\Revised after review\Supplementary\FOXO3 locustrack plo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37" y="0"/>
            <a:ext cx="72986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0754" y="463874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FOXO3A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-LE44081R_Figure_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34539" r="32209" b="38413"/>
          <a:stretch/>
        </p:blipFill>
        <p:spPr>
          <a:xfrm>
            <a:off x="428123" y="1384084"/>
            <a:ext cx="4403901" cy="4223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1186" y="463874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XACT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294" y="2426610"/>
            <a:ext cx="4391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Expressed from the active</a:t>
            </a:r>
          </a:p>
          <a:p>
            <a:r>
              <a:rPr lang="en-US" dirty="0"/>
              <a:t> </a:t>
            </a:r>
            <a:r>
              <a:rPr lang="en-US" dirty="0" smtClean="0"/>
              <a:t>        X chromosome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Studied in pluripotent stem cells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might it link to CD?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-LE44081R_Figure_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34539" r="32209" b="38413"/>
          <a:stretch/>
        </p:blipFill>
        <p:spPr>
          <a:xfrm>
            <a:off x="428123" y="1384084"/>
            <a:ext cx="4403901" cy="4223601"/>
          </a:xfrm>
          <a:prstGeom prst="rect">
            <a:avLst/>
          </a:prstGeom>
        </p:spPr>
      </p:pic>
      <p:pic>
        <p:nvPicPr>
          <p:cNvPr id="3" name="Picture 2" descr="C:\Users\james\Dropbox\Manuscripts\Prognosis GWAS\Nature Genetics\Revised after review\Supplementary\Supplementary Figure 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r="43098"/>
          <a:stretch/>
        </p:blipFill>
        <p:spPr bwMode="auto">
          <a:xfrm>
            <a:off x="5380083" y="884673"/>
            <a:ext cx="3296550" cy="5136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21186" y="463874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XACT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-LE44081R_Figure_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34539" b="38413"/>
          <a:stretch/>
        </p:blipFill>
        <p:spPr>
          <a:xfrm>
            <a:off x="156980" y="1637731"/>
            <a:ext cx="4808287" cy="4712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1186" y="463874"/>
            <a:ext cx="278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3366FF"/>
                </a:solidFill>
              </a:rPr>
              <a:t>IGFBP1 / 3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6015" y="2197517"/>
            <a:ext cx="4185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Prolongs t</a:t>
            </a:r>
            <a:r>
              <a:rPr lang="en-US" baseline="-25000" dirty="0" smtClean="0"/>
              <a:t>1/2 </a:t>
            </a:r>
            <a:r>
              <a:rPr lang="en-US" dirty="0" smtClean="0"/>
              <a:t>of IGFI and II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IGF system impacts on immunity and inflammation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Locus associated with ACPA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ACPA predict poor outcome in RA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nded Data Table 2.tif"/>
          <p:cNvPicPr/>
          <p:nvPr/>
        </p:nvPicPr>
        <p:blipFill rotWithShape="1">
          <a:blip r:embed="rId2" cstate="print"/>
          <a:srcRect l="48733" t="-891" r="9743" b="16754"/>
          <a:stretch/>
        </p:blipFill>
        <p:spPr>
          <a:xfrm>
            <a:off x="3161722" y="1850865"/>
            <a:ext cx="3580562" cy="3418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4835" y="402677"/>
            <a:ext cx="7496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3366FF"/>
                </a:solidFill>
              </a:rPr>
              <a:t>P</a:t>
            </a:r>
            <a:r>
              <a:rPr lang="en-GB" sz="2800" b="1" dirty="0" smtClean="0">
                <a:solidFill>
                  <a:srgbClr val="3366FF"/>
                </a:solidFill>
              </a:rPr>
              <a:t>rognosis</a:t>
            </a:r>
            <a:r>
              <a:rPr lang="en-GB" sz="2800" b="1" dirty="0">
                <a:solidFill>
                  <a:srgbClr val="3366FF"/>
                </a:solidFill>
              </a:rPr>
              <a:t>-associated SNPs </a:t>
            </a:r>
            <a:r>
              <a:rPr lang="en-GB" sz="2800" b="1" dirty="0" smtClean="0">
                <a:solidFill>
                  <a:srgbClr val="FF0000"/>
                </a:solidFill>
              </a:rPr>
              <a:t>not</a:t>
            </a:r>
            <a:r>
              <a:rPr lang="en-GB" sz="2800" b="1" dirty="0" smtClean="0">
                <a:solidFill>
                  <a:srgbClr val="3366FF"/>
                </a:solidFill>
              </a:rPr>
              <a:t> associated</a:t>
            </a:r>
          </a:p>
          <a:p>
            <a:pPr algn="ctr"/>
            <a:r>
              <a:rPr lang="en-GB" sz="2800" b="1" dirty="0" smtClean="0">
                <a:solidFill>
                  <a:srgbClr val="3366FF"/>
                </a:solidFill>
              </a:rPr>
              <a:t>with </a:t>
            </a:r>
            <a:r>
              <a:rPr lang="en-GB" sz="2800" b="1" dirty="0">
                <a:solidFill>
                  <a:srgbClr val="3366FF"/>
                </a:solidFill>
              </a:rPr>
              <a:t>CD </a:t>
            </a:r>
            <a:r>
              <a:rPr lang="en-GB" sz="2800" b="1" dirty="0" smtClean="0">
                <a:solidFill>
                  <a:srgbClr val="3366FF"/>
                </a:solidFill>
              </a:rPr>
              <a:t>susceptibility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675" y="5566109"/>
            <a:ext cx="6817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International IBD Genetics Consortium meta-</a:t>
            </a:r>
            <a:r>
              <a:rPr lang="en-GB" dirty="0" smtClean="0"/>
              <a:t>analysis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5956 cases, 14,927 controls) </a:t>
            </a:r>
            <a:endParaRPr lang="en-US" dirty="0"/>
          </a:p>
        </p:txBody>
      </p:sp>
      <p:pic>
        <p:nvPicPr>
          <p:cNvPr id="6" name="Picture 5" descr="Extended Data Table 2.tif"/>
          <p:cNvPicPr/>
          <p:nvPr/>
        </p:nvPicPr>
        <p:blipFill rotWithShape="1">
          <a:blip r:embed="rId2" cstate="print"/>
          <a:srcRect l="1" t="-9206" r="88561" b="16754"/>
          <a:stretch/>
        </p:blipFill>
        <p:spPr>
          <a:xfrm>
            <a:off x="2215948" y="1513117"/>
            <a:ext cx="986352" cy="3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68" y="1917153"/>
            <a:ext cx="824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3366FF"/>
                </a:solidFill>
              </a:rPr>
              <a:t>None of 170 </a:t>
            </a:r>
            <a:r>
              <a:rPr lang="en-GB" sz="2400" b="1" dirty="0" err="1" smtClean="0">
                <a:solidFill>
                  <a:srgbClr val="3366FF"/>
                </a:solidFill>
              </a:rPr>
              <a:t>Crohn's</a:t>
            </a:r>
            <a:r>
              <a:rPr lang="en-GB" sz="2400" b="1" dirty="0" smtClean="0">
                <a:solidFill>
                  <a:srgbClr val="3366FF"/>
                </a:solidFill>
              </a:rPr>
              <a:t> alleles associated with prognosis.</a:t>
            </a:r>
            <a:r>
              <a:rPr lang="en-GB" sz="2400" dirty="0" smtClean="0">
                <a:solidFill>
                  <a:srgbClr val="3366FF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e</a:t>
            </a:r>
            <a:r>
              <a:rPr lang="en-GB" sz="2400" dirty="0" smtClean="0">
                <a:solidFill>
                  <a:srgbClr val="000000"/>
                </a:solidFill>
              </a:rPr>
              <a:t>ven with liberal </a:t>
            </a:r>
            <a:r>
              <a:rPr lang="en-GB" sz="2400" dirty="0" err="1" smtClean="0">
                <a:solidFill>
                  <a:srgbClr val="000000"/>
                </a:solidFill>
              </a:rPr>
              <a:t>Bonferroni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</a:t>
            </a:r>
            <a:r>
              <a:rPr lang="en-GB" sz="2400" dirty="0" smtClean="0">
                <a:solidFill>
                  <a:srgbClr val="000000"/>
                </a:solidFill>
              </a:rPr>
              <a:t>fter stratifying for disease location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139" y="382833"/>
            <a:ext cx="7496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366FF"/>
                </a:solidFill>
              </a:rPr>
              <a:t>Susceptibility -</a:t>
            </a:r>
            <a:r>
              <a:rPr lang="en-GB" sz="2800" b="1" dirty="0">
                <a:solidFill>
                  <a:srgbClr val="3366FF"/>
                </a:solidFill>
              </a:rPr>
              <a:t>associated SNPs </a:t>
            </a:r>
            <a:r>
              <a:rPr lang="en-GB" sz="2800" b="1" dirty="0" smtClean="0">
                <a:solidFill>
                  <a:srgbClr val="FF0000"/>
                </a:solidFill>
              </a:rPr>
              <a:t>not</a:t>
            </a:r>
            <a:r>
              <a:rPr lang="en-GB" sz="2800" b="1" dirty="0" smtClean="0">
                <a:solidFill>
                  <a:srgbClr val="3366FF"/>
                </a:solidFill>
              </a:rPr>
              <a:t> associated with </a:t>
            </a:r>
            <a:r>
              <a:rPr lang="en-GB" sz="2800" b="1" dirty="0">
                <a:solidFill>
                  <a:srgbClr val="3366FF"/>
                </a:solidFill>
              </a:rPr>
              <a:t>CD </a:t>
            </a:r>
            <a:r>
              <a:rPr lang="en-GB" sz="2800" b="1" dirty="0" smtClean="0">
                <a:solidFill>
                  <a:srgbClr val="3366FF"/>
                </a:solidFill>
              </a:rPr>
              <a:t>prognosis.</a:t>
            </a:r>
            <a:endParaRPr lang="en-GB" sz="2800" dirty="0">
              <a:solidFill>
                <a:srgbClr val="3366FF"/>
              </a:solidFill>
            </a:endParaRPr>
          </a:p>
        </p:txBody>
      </p:sp>
      <p:pic>
        <p:nvPicPr>
          <p:cNvPr id="6" name="Picture 5" descr="NG-LE44081R_Figure_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/>
          <a:stretch/>
        </p:blipFill>
        <p:spPr>
          <a:xfrm>
            <a:off x="790139" y="3529071"/>
            <a:ext cx="7104925" cy="28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850322" y="1599306"/>
            <a:ext cx="7591152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variants genome-wide</a:t>
            </a:r>
            <a:endParaRPr lang="en-US" sz="1000" dirty="0" smtClean="0">
              <a:solidFill>
                <a:srgbClr val="000000"/>
              </a:solidFill>
              <a:latin typeface="Calibri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All plausible candidates, 3 implicated in other diseases</a:t>
            </a:r>
            <a:endParaRPr lang="en-US" sz="1000" dirty="0" smtClean="0">
              <a:solidFill>
                <a:srgbClr val="000000"/>
              </a:solidFill>
              <a:latin typeface="Calibri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do not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associate with susceptibility</a:t>
            </a:r>
            <a:endParaRPr lang="en-US" sz="1000" dirty="0" smtClean="0">
              <a:solidFill>
                <a:srgbClr val="000000"/>
              </a:solidFill>
              <a:latin typeface="Calibri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T</a:t>
            </a: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op 170 </a:t>
            </a:r>
            <a:r>
              <a:rPr lang="en-US" sz="2400" dirty="0" smtClean="0">
                <a:latin typeface="Calibri" charset="0"/>
              </a:rPr>
              <a:t>CD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susceptibility </a:t>
            </a:r>
            <a:r>
              <a:rPr lang="en-US" sz="2400" dirty="0" smtClean="0">
                <a:latin typeface="Calibri" charset="0"/>
              </a:rPr>
              <a:t>variants together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do not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associate </a:t>
            </a:r>
            <a:r>
              <a:rPr lang="en-US" sz="2400" dirty="0" smtClean="0">
                <a:latin typeface="Calibri" charset="0"/>
              </a:rPr>
              <a:t>with prognosis</a:t>
            </a:r>
            <a:endParaRPr lang="en-US" sz="1000" dirty="0" smtClean="0">
              <a:latin typeface="Calibri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000" dirty="0" smtClean="0">
                <a:latin typeface="Calibri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Calibri" charset="0"/>
              </a:rPr>
              <a:t>Genetically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controlled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</a:rPr>
              <a:t>common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pathways drive </a:t>
            </a:r>
            <a:r>
              <a:rPr lang="en-US" sz="2400" b="1" u="sng" dirty="0">
                <a:solidFill>
                  <a:srgbClr val="0000FF"/>
                </a:solidFill>
                <a:latin typeface="Calibri" charset="0"/>
              </a:rPr>
              <a:t>outcome independent of </a:t>
            </a:r>
            <a:r>
              <a:rPr lang="en-US" sz="2400" b="1" u="sng" dirty="0" smtClean="0">
                <a:solidFill>
                  <a:srgbClr val="0000FF"/>
                </a:solidFill>
                <a:latin typeface="Calibri" charset="0"/>
              </a:rPr>
              <a:t>susceptibility</a:t>
            </a:r>
            <a:endParaRPr lang="en-US" sz="24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21609" y="487363"/>
            <a:ext cx="90140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rgbClr val="0000FF"/>
                </a:solidFill>
              </a:rPr>
              <a:t>A Genome-wide Analysis </a:t>
            </a:r>
            <a:r>
              <a:rPr lang="en-GB" sz="3200" b="1" dirty="0" smtClean="0">
                <a:solidFill>
                  <a:srgbClr val="0000FF"/>
                </a:solidFill>
              </a:rPr>
              <a:t>of </a:t>
            </a:r>
            <a:r>
              <a:rPr lang="en-GB" sz="3200" b="1" dirty="0">
                <a:solidFill>
                  <a:srgbClr val="0000FF"/>
                </a:solidFill>
              </a:rPr>
              <a:t>Prognosis in CD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2846" y="6270391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Lee, </a:t>
            </a:r>
            <a:r>
              <a:rPr lang="en-GB" sz="1800" dirty="0" err="1" smtClean="0">
                <a:solidFill>
                  <a:srgbClr val="000000"/>
                </a:solidFill>
              </a:rPr>
              <a:t>Biasci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</a:rPr>
              <a:t>Nature Genetics </a:t>
            </a:r>
            <a:r>
              <a:rPr lang="en-GB" sz="1800" dirty="0" smtClean="0">
                <a:solidFill>
                  <a:srgbClr val="000000"/>
                </a:solidFill>
              </a:rPr>
              <a:t>2017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8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025" y="6526213"/>
            <a:ext cx="8675688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274" name="Rectangle 3"/>
          <p:cNvSpPr txBox="1">
            <a:spLocks noChangeArrowheads="1"/>
          </p:cNvSpPr>
          <p:nvPr/>
        </p:nvSpPr>
        <p:spPr bwMode="auto">
          <a:xfrm>
            <a:off x="234506" y="821162"/>
            <a:ext cx="8653462" cy="16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rgbClr val="000090"/>
                </a:solidFill>
              </a:rPr>
              <a:t>Distinct pathways govern susceptibility </a:t>
            </a:r>
            <a:r>
              <a:rPr lang="en-US" sz="3200" dirty="0">
                <a:solidFill>
                  <a:srgbClr val="000090"/>
                </a:solidFill>
              </a:rPr>
              <a:t>a</a:t>
            </a:r>
            <a:r>
              <a:rPr lang="en-US" sz="3200" dirty="0" smtClean="0">
                <a:solidFill>
                  <a:srgbClr val="000090"/>
                </a:solidFill>
              </a:rPr>
              <a:t>nd patient outcome </a:t>
            </a:r>
            <a:r>
              <a:rPr lang="en-US" sz="3200" dirty="0">
                <a:solidFill>
                  <a:srgbClr val="000090"/>
                </a:solidFill>
              </a:rPr>
              <a:t>in </a:t>
            </a:r>
            <a:r>
              <a:rPr lang="en-US" sz="3200" dirty="0" smtClean="0">
                <a:solidFill>
                  <a:srgbClr val="000090"/>
                </a:solidFill>
              </a:rPr>
              <a:t>autoimmune and inflammatory disease.</a:t>
            </a:r>
          </a:p>
          <a:p>
            <a:pPr algn="ctr" eaLnBrk="1" hangingPunct="1">
              <a:spcBef>
                <a:spcPct val="20000"/>
              </a:spcBef>
            </a:pPr>
            <a:endParaRPr lang="en-US" sz="3200" dirty="0" smtClean="0">
              <a:solidFill>
                <a:srgbClr val="00009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Calibri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47334"/>
              </p:ext>
            </p:extLst>
          </p:nvPr>
        </p:nvGraphicFramePr>
        <p:xfrm>
          <a:off x="471489" y="2892550"/>
          <a:ext cx="8277223" cy="3136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4017"/>
                <a:gridCol w="1796503"/>
                <a:gridCol w="1716659"/>
                <a:gridCol w="1690044"/>
              </a:tblGrid>
              <a:tr h="7802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alibri" charset="0"/>
                          <a:cs typeface="Arial" charset="0"/>
                        </a:rPr>
                        <a:t>Associates with prognosis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Prognostic signature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MS signature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IBD Prognosis genetics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</a:tr>
              <a:tr h="895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dirty="0" smtClean="0">
                          <a:latin typeface="Calibri" charset="0"/>
                          <a:cs typeface="Arial" charset="0"/>
                        </a:rPr>
                        <a:t>…</a:t>
                      </a:r>
                      <a:r>
                        <a:rPr lang="en-GB" sz="2000" b="1" dirty="0" smtClean="0">
                          <a:latin typeface="Calibri" charset="0"/>
                          <a:cs typeface="Arial" charset="0"/>
                        </a:rPr>
                        <a:t>in different diseases/states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+++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</a:tr>
              <a:tr h="780292"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>
                          <a:latin typeface="Calibri" charset="0"/>
                          <a:cs typeface="Arial" charset="0"/>
                        </a:rPr>
                        <a:t>…</a:t>
                      </a:r>
                      <a:r>
                        <a:rPr lang="en-US" sz="2000" b="1" dirty="0" smtClean="0">
                          <a:latin typeface="Calibri" charset="0"/>
                          <a:cs typeface="Arial" charset="0"/>
                        </a:rPr>
                        <a:t>and </a:t>
                      </a:r>
                      <a:r>
                        <a:rPr lang="en-GB" sz="2000" b="1" dirty="0" smtClean="0">
                          <a:latin typeface="Calibri" charset="0"/>
                          <a:cs typeface="Arial" charset="0"/>
                        </a:rPr>
                        <a:t>not disease activity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+++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tested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</a:tr>
              <a:tr h="681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dirty="0" smtClean="0">
                          <a:latin typeface="Calibri" charset="0"/>
                          <a:cs typeface="Arial" charset="0"/>
                        </a:rPr>
                        <a:t>…</a:t>
                      </a:r>
                      <a:r>
                        <a:rPr lang="en-US" sz="2000" b="1" dirty="0" smtClean="0">
                          <a:latin typeface="Calibri" charset="0"/>
                          <a:cs typeface="Arial" charset="0"/>
                        </a:rPr>
                        <a:t>and not </a:t>
                      </a:r>
                      <a:r>
                        <a:rPr lang="en-GB" sz="2000" b="1" dirty="0" smtClean="0">
                          <a:latin typeface="Calibri" charset="0"/>
                          <a:cs typeface="Arial" charset="0"/>
                        </a:rPr>
                        <a:t>susceptibility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circumstantial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not tested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+++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t="33625" r="30107" b="18308"/>
          <a:stretch/>
        </p:blipFill>
        <p:spPr>
          <a:xfrm>
            <a:off x="783675" y="957137"/>
            <a:ext cx="7346782" cy="4906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199" y="3809813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Susceptibility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GWAS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4942" y="1206178"/>
            <a:ext cx="195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Disease course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GWAS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56855"/>
            <a:ext cx="214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4" name="Line 36"/>
          <p:cNvSpPr>
            <a:spLocks noChangeShapeType="1"/>
          </p:cNvSpPr>
          <p:nvPr/>
        </p:nvSpPr>
        <p:spPr bwMode="auto">
          <a:xfrm>
            <a:off x="1765300" y="306469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Line 39"/>
          <p:cNvSpPr>
            <a:spLocks noChangeShapeType="1"/>
          </p:cNvSpPr>
          <p:nvPr/>
        </p:nvSpPr>
        <p:spPr bwMode="auto">
          <a:xfrm>
            <a:off x="900113" y="3496492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156" name="Line 40"/>
          <p:cNvSpPr>
            <a:spLocks noChangeShapeType="1"/>
          </p:cNvSpPr>
          <p:nvPr/>
        </p:nvSpPr>
        <p:spPr bwMode="auto">
          <a:xfrm>
            <a:off x="900113" y="349649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157" name="Line 41"/>
          <p:cNvSpPr>
            <a:spLocks noChangeShapeType="1"/>
          </p:cNvSpPr>
          <p:nvPr/>
        </p:nvSpPr>
        <p:spPr bwMode="auto">
          <a:xfrm>
            <a:off x="2628900" y="349649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158" name="Rectangle 42"/>
          <p:cNvSpPr>
            <a:spLocks noChangeArrowheads="1"/>
          </p:cNvSpPr>
          <p:nvPr/>
        </p:nvSpPr>
        <p:spPr bwMode="auto">
          <a:xfrm>
            <a:off x="2773362" y="4398192"/>
            <a:ext cx="503237" cy="457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77159" name="Group 55"/>
          <p:cNvGrpSpPr>
            <a:grpSpLocks/>
          </p:cNvGrpSpPr>
          <p:nvPr/>
        </p:nvGrpSpPr>
        <p:grpSpPr bwMode="auto">
          <a:xfrm>
            <a:off x="1549400" y="1408930"/>
            <a:ext cx="6769100" cy="1508125"/>
            <a:chOff x="839" y="1797"/>
            <a:chExt cx="4264" cy="1139"/>
          </a:xfrm>
        </p:grpSpPr>
        <p:sp>
          <p:nvSpPr>
            <p:cNvPr id="177166" name="Rectangle 56"/>
            <p:cNvSpPr>
              <a:spLocks noChangeArrowheads="1"/>
            </p:cNvSpPr>
            <p:nvPr/>
          </p:nvSpPr>
          <p:spPr bwMode="auto">
            <a:xfrm>
              <a:off x="975" y="2160"/>
              <a:ext cx="771" cy="1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7167" name="Rectangle 57"/>
            <p:cNvSpPr>
              <a:spLocks noChangeArrowheads="1"/>
            </p:cNvSpPr>
            <p:nvPr/>
          </p:nvSpPr>
          <p:spPr bwMode="auto">
            <a:xfrm>
              <a:off x="1746" y="2160"/>
              <a:ext cx="3357" cy="18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7168" name="Line 58"/>
            <p:cNvSpPr>
              <a:spLocks noChangeShapeType="1"/>
            </p:cNvSpPr>
            <p:nvPr/>
          </p:nvSpPr>
          <p:spPr bwMode="auto">
            <a:xfrm>
              <a:off x="975" y="1797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69" name="Line 59"/>
            <p:cNvSpPr>
              <a:spLocks noChangeShapeType="1"/>
            </p:cNvSpPr>
            <p:nvPr/>
          </p:nvSpPr>
          <p:spPr bwMode="auto">
            <a:xfrm>
              <a:off x="1338" y="1797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0" name="Line 60"/>
            <p:cNvSpPr>
              <a:spLocks noChangeShapeType="1"/>
            </p:cNvSpPr>
            <p:nvPr/>
          </p:nvSpPr>
          <p:spPr bwMode="auto">
            <a:xfrm>
              <a:off x="2562" y="1797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1" name="Line 61"/>
            <p:cNvSpPr>
              <a:spLocks noChangeShapeType="1"/>
            </p:cNvSpPr>
            <p:nvPr/>
          </p:nvSpPr>
          <p:spPr bwMode="auto">
            <a:xfrm>
              <a:off x="975" y="2613"/>
              <a:ext cx="41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2" name="Line 62"/>
            <p:cNvSpPr>
              <a:spLocks noChangeShapeType="1"/>
            </p:cNvSpPr>
            <p:nvPr/>
          </p:nvSpPr>
          <p:spPr bwMode="auto">
            <a:xfrm>
              <a:off x="975" y="2478"/>
              <a:ext cx="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3" name="Line 63"/>
            <p:cNvSpPr>
              <a:spLocks noChangeShapeType="1"/>
            </p:cNvSpPr>
            <p:nvPr/>
          </p:nvSpPr>
          <p:spPr bwMode="auto">
            <a:xfrm>
              <a:off x="1746" y="2478"/>
              <a:ext cx="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4" name="Line 64"/>
            <p:cNvSpPr>
              <a:spLocks noChangeShapeType="1"/>
            </p:cNvSpPr>
            <p:nvPr/>
          </p:nvSpPr>
          <p:spPr bwMode="auto">
            <a:xfrm>
              <a:off x="2562" y="2478"/>
              <a:ext cx="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175" name="Text Box 65"/>
            <p:cNvSpPr txBox="1">
              <a:spLocks noChangeArrowheads="1"/>
            </p:cNvSpPr>
            <p:nvPr/>
          </p:nvSpPr>
          <p:spPr bwMode="auto">
            <a:xfrm>
              <a:off x="839" y="2659"/>
              <a:ext cx="27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77176" name="Text Box 66"/>
            <p:cNvSpPr txBox="1">
              <a:spLocks noChangeArrowheads="1"/>
            </p:cNvSpPr>
            <p:nvPr/>
          </p:nvSpPr>
          <p:spPr bwMode="auto">
            <a:xfrm>
              <a:off x="1610" y="2659"/>
              <a:ext cx="27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77177" name="Text Box 67"/>
            <p:cNvSpPr txBox="1">
              <a:spLocks noChangeArrowheads="1"/>
            </p:cNvSpPr>
            <p:nvPr/>
          </p:nvSpPr>
          <p:spPr bwMode="auto">
            <a:xfrm>
              <a:off x="2358" y="2659"/>
              <a:ext cx="4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</a:rPr>
                <a:t>12</a:t>
              </a:r>
            </a:p>
          </p:txBody>
        </p:sp>
      </p:grpSp>
      <p:sp>
        <p:nvSpPr>
          <p:cNvPr id="177160" name="Text Box 70"/>
          <p:cNvSpPr txBox="1">
            <a:spLocks noChangeArrowheads="1"/>
          </p:cNvSpPr>
          <p:nvPr/>
        </p:nvSpPr>
        <p:spPr bwMode="auto">
          <a:xfrm>
            <a:off x="6948488" y="2632892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00"/>
                </a:solidFill>
              </a:rPr>
              <a:t>time / months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77161" name="Line 71"/>
          <p:cNvSpPr>
            <a:spLocks noChangeShapeType="1"/>
          </p:cNvSpPr>
          <p:nvPr/>
        </p:nvSpPr>
        <p:spPr bwMode="auto">
          <a:xfrm>
            <a:off x="6948488" y="292023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162" name="Rectangle 7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17488"/>
            <a:ext cx="8229600" cy="1013010"/>
          </a:xfrm>
        </p:spPr>
        <p:txBody>
          <a:bodyPr/>
          <a:lstStyle/>
          <a:p>
            <a:pPr eaLnBrk="1" hangingPunct="1"/>
            <a:r>
              <a:rPr lang="en-GB" sz="3200" dirty="0" err="1">
                <a:solidFill>
                  <a:srgbClr val="0000FF"/>
                </a:solidFill>
              </a:rPr>
              <a:t>Transcriptomics</a:t>
            </a:r>
            <a:r>
              <a:rPr lang="en-GB" sz="3200" dirty="0">
                <a:solidFill>
                  <a:srgbClr val="0000FF"/>
                </a:solidFill>
              </a:rPr>
              <a:t> and long-term outcome in </a:t>
            </a:r>
            <a:r>
              <a:rPr lang="en-GB" sz="3200" dirty="0" smtClean="0">
                <a:solidFill>
                  <a:srgbClr val="0000FF"/>
                </a:solidFill>
              </a:rPr>
              <a:t>immune-mediated disease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77163" name="Text Box 31"/>
          <p:cNvSpPr txBox="1">
            <a:spLocks noChangeArrowheads="1"/>
          </p:cNvSpPr>
          <p:nvPr/>
        </p:nvSpPr>
        <p:spPr bwMode="auto">
          <a:xfrm>
            <a:off x="1431925" y="1081905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rgbClr val="000000"/>
                </a:solidFill>
              </a:rPr>
              <a:t>array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7164" name="Text Box 33"/>
          <p:cNvSpPr txBox="1">
            <a:spLocks noChangeArrowheads="1"/>
          </p:cNvSpPr>
          <p:nvPr/>
        </p:nvSpPr>
        <p:spPr bwMode="auto">
          <a:xfrm>
            <a:off x="533400" y="3788592"/>
            <a:ext cx="712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000000"/>
                </a:solidFill>
              </a:rPr>
              <a:t>CD16</a:t>
            </a:r>
            <a:r>
              <a:rPr lang="en-GB" sz="1400" b="1" baseline="30000">
                <a:solidFill>
                  <a:srgbClr val="000000"/>
                </a:solidFill>
              </a:rPr>
              <a:t>+</a:t>
            </a:r>
            <a:endParaRPr 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177165" name="Text Box 37"/>
          <p:cNvSpPr txBox="1">
            <a:spLocks noChangeArrowheads="1"/>
          </p:cNvSpPr>
          <p:nvPr/>
        </p:nvSpPr>
        <p:spPr bwMode="auto">
          <a:xfrm>
            <a:off x="1605126" y="4899005"/>
            <a:ext cx="60067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71475" indent="-371475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AutoNum type="romanLcPeriod"/>
            </a:pPr>
            <a:r>
              <a:rPr lang="en-GB" sz="1800" dirty="0">
                <a:solidFill>
                  <a:srgbClr val="000000"/>
                </a:solidFill>
              </a:rPr>
              <a:t>patients with active, </a:t>
            </a:r>
            <a:r>
              <a:rPr lang="en-GB" sz="1800" b="1" dirty="0">
                <a:solidFill>
                  <a:srgbClr val="0000FF"/>
                </a:solidFill>
              </a:rPr>
              <a:t>untreated</a:t>
            </a:r>
            <a:r>
              <a:rPr lang="en-GB" sz="1800" dirty="0">
                <a:solidFill>
                  <a:srgbClr val="000000"/>
                </a:solidFill>
              </a:rPr>
              <a:t> disease</a:t>
            </a:r>
          </a:p>
          <a:p>
            <a:pPr eaLnBrk="1" hangingPunct="1">
              <a:buFontTx/>
              <a:buAutoNum type="romanLcPeriod"/>
            </a:pPr>
            <a:r>
              <a:rPr lang="en-GB" sz="1800" b="1" dirty="0">
                <a:solidFill>
                  <a:srgbClr val="0000FF"/>
                </a:solidFill>
              </a:rPr>
              <a:t>purified cell subsets </a:t>
            </a:r>
            <a:r>
              <a:rPr lang="en-GB" sz="1800" dirty="0">
                <a:solidFill>
                  <a:srgbClr val="000000"/>
                </a:solidFill>
              </a:rPr>
              <a:t>source of mRNA</a:t>
            </a:r>
          </a:p>
          <a:p>
            <a:pPr eaLnBrk="1" hangingPunct="1">
              <a:buFontTx/>
              <a:buAutoNum type="romanLcPeriod"/>
            </a:pPr>
            <a:r>
              <a:rPr lang="en-GB" sz="1800" dirty="0" smtClean="0">
                <a:solidFill>
                  <a:srgbClr val="000000"/>
                </a:solidFill>
              </a:rPr>
              <a:t>detailed prospective </a:t>
            </a:r>
            <a:r>
              <a:rPr lang="en-GB" sz="1800" b="1" dirty="0" smtClean="0">
                <a:solidFill>
                  <a:srgbClr val="0000FF"/>
                </a:solidFill>
              </a:rPr>
              <a:t>long term </a:t>
            </a:r>
            <a:r>
              <a:rPr lang="en-GB" sz="1800" b="1" dirty="0">
                <a:solidFill>
                  <a:srgbClr val="0000FF"/>
                </a:solidFill>
              </a:rPr>
              <a:t>clinical </a:t>
            </a:r>
            <a:r>
              <a:rPr lang="en-GB" sz="1800" b="1" dirty="0" err="1">
                <a:solidFill>
                  <a:srgbClr val="0000FF"/>
                </a:solidFill>
              </a:rPr>
              <a:t>phenotyping</a:t>
            </a:r>
            <a:endParaRPr lang="en-GB" sz="1800" b="1" dirty="0">
              <a:solidFill>
                <a:srgbClr val="0000FF"/>
              </a:solidFill>
            </a:endParaRPr>
          </a:p>
          <a:p>
            <a:pPr marL="0" indent="0"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6846"/>
            <a:ext cx="2133600" cy="365125"/>
          </a:xfrm>
        </p:spPr>
        <p:txBody>
          <a:bodyPr/>
          <a:lstStyle/>
          <a:p>
            <a:pPr>
              <a:defRPr/>
            </a:pPr>
            <a:fld id="{310D5788-464C-9943-B848-99C61ED1A86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28" name="Picture 5" descr="C:\Users\CIMR\Desktop\US talks\Mugshots\pau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42" y="3607162"/>
            <a:ext cx="1860650" cy="1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060" y="6102234"/>
            <a:ext cx="8774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ANCA-associated vasculitis, SLE, Crohn’s disease, Ulcerative Colitis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8" descr="Cambridge BR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" r="62154"/>
          <a:stretch>
            <a:fillRect/>
          </a:stretch>
        </p:blipFill>
        <p:spPr bwMode="auto">
          <a:xfrm>
            <a:off x="3161507" y="5264669"/>
            <a:ext cx="3460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Content Placeholder 2"/>
          <p:cNvSpPr>
            <a:spLocks noGrp="1"/>
          </p:cNvSpPr>
          <p:nvPr>
            <p:ph idx="1"/>
          </p:nvPr>
        </p:nvSpPr>
        <p:spPr>
          <a:xfrm>
            <a:off x="640560" y="0"/>
            <a:ext cx="2802729" cy="372450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endParaRPr lang="en-GB" altLang="x-none" sz="2400" b="1" dirty="0">
              <a:solidFill>
                <a:schemeClr val="tx2"/>
              </a:solidFill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GB" altLang="x-none" sz="2400" b="1" dirty="0">
                <a:ea typeface="ＭＳ Ｐゴシック" charset="-128"/>
              </a:rPr>
              <a:t>Paul Lyons</a:t>
            </a:r>
          </a:p>
          <a:p>
            <a:pPr eaLnBrk="1" hangingPunct="1">
              <a:buFontTx/>
              <a:buChar char="-"/>
            </a:pPr>
            <a:r>
              <a:rPr lang="en-GB" altLang="x-none" sz="2400" b="1" dirty="0">
                <a:ea typeface="ＭＳ Ｐゴシック" charset="-128"/>
              </a:rPr>
              <a:t>James Lee</a:t>
            </a:r>
          </a:p>
          <a:p>
            <a:pPr eaLnBrk="1" hangingPunct="1">
              <a:buFontTx/>
              <a:buChar char="-"/>
            </a:pPr>
            <a:r>
              <a:rPr lang="en-GB" altLang="x-none" sz="2400" b="1" dirty="0">
                <a:ea typeface="ＭＳ Ｐゴシック" charset="-128"/>
              </a:rPr>
              <a:t>Daniele </a:t>
            </a:r>
            <a:r>
              <a:rPr lang="en-GB" altLang="x-none" sz="2400" b="1" dirty="0" err="1">
                <a:ea typeface="ＭＳ Ｐゴシック" charset="-128"/>
              </a:rPr>
              <a:t>Biasci</a:t>
            </a:r>
            <a:endParaRPr lang="en-GB" altLang="x-none" sz="2400" b="1" dirty="0"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GB" altLang="x-none" sz="2400" b="1" dirty="0">
                <a:ea typeface="ＭＳ Ｐゴシック" charset="-128"/>
              </a:rPr>
              <a:t>Eoin McKinney</a:t>
            </a: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James Peters</a:t>
            </a: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Marion </a:t>
            </a:r>
            <a:r>
              <a:rPr lang="en-GB" altLang="x-none" sz="2400" dirty="0" err="1">
                <a:ea typeface="ＭＳ Ｐゴシック" charset="-128"/>
              </a:rPr>
              <a:t>Espéli</a:t>
            </a:r>
            <a:endParaRPr lang="en-GB" altLang="x-none" sz="2400" dirty="0"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Limy Wong</a:t>
            </a: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Arianne Richard</a:t>
            </a: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Shaun Flint</a:t>
            </a:r>
          </a:p>
          <a:p>
            <a:pPr eaLnBrk="1" hangingPunct="1">
              <a:buFontTx/>
              <a:buChar char="-"/>
            </a:pPr>
            <a:r>
              <a:rPr lang="en-GB" altLang="x-none" sz="2400" dirty="0">
                <a:ea typeface="ＭＳ Ｐゴシック" charset="-128"/>
              </a:rPr>
              <a:t>James </a:t>
            </a:r>
            <a:r>
              <a:rPr lang="en-GB" altLang="x-none" sz="2400" dirty="0" err="1" smtClean="0">
                <a:ea typeface="ＭＳ Ｐゴシック" charset="-128"/>
              </a:rPr>
              <a:t>Traherne</a:t>
            </a:r>
            <a:endParaRPr lang="en-GB" altLang="x-none" sz="2400" dirty="0">
              <a:ea typeface="ＭＳ Ｐゴシック" charset="-128"/>
            </a:endParaRPr>
          </a:p>
        </p:txBody>
      </p:sp>
      <p:pic>
        <p:nvPicPr>
          <p:cNvPr id="243717" name="Picture 9" descr="Wellcome Tru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2" y="5227638"/>
            <a:ext cx="44608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0" y="5422010"/>
            <a:ext cx="1935357" cy="9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9" name="Rectangle 10"/>
          <p:cNvSpPr>
            <a:spLocks noChangeArrowheads="1"/>
          </p:cNvSpPr>
          <p:nvPr/>
        </p:nvSpPr>
        <p:spPr bwMode="auto">
          <a:xfrm>
            <a:off x="3161507" y="1220036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x-none" sz="2400" b="1" dirty="0">
                <a:solidFill>
                  <a:srgbClr val="1F497D"/>
                </a:solidFill>
                <a:ea typeface="MS PGothic" charset="-128"/>
              </a:rPr>
              <a:t>Vasculitis and SLE Service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x-none" sz="2000" dirty="0">
                <a:solidFill>
                  <a:srgbClr val="000000"/>
                </a:solidFill>
                <a:ea typeface="MS PGothic" charset="-128"/>
              </a:rPr>
              <a:t>David Jayne and team</a:t>
            </a:r>
          </a:p>
        </p:txBody>
      </p:sp>
      <p:sp>
        <p:nvSpPr>
          <p:cNvPr id="243720" name="Rectangle 11"/>
          <p:cNvSpPr>
            <a:spLocks noChangeArrowheads="1"/>
          </p:cNvSpPr>
          <p:nvPr/>
        </p:nvSpPr>
        <p:spPr bwMode="auto">
          <a:xfrm>
            <a:off x="4219976" y="263642"/>
            <a:ext cx="2455061" cy="86793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GB" altLang="x-none" sz="2800" b="1" dirty="0">
                <a:solidFill>
                  <a:srgbClr val="006600"/>
                </a:solidFill>
                <a:latin typeface="Arial" charset="0"/>
                <a:ea typeface="MS PGothic" charset="-128"/>
              </a:rPr>
              <a:t>Patients and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x-none" sz="2800" b="1" dirty="0">
                <a:solidFill>
                  <a:srgbClr val="006600"/>
                </a:solidFill>
                <a:latin typeface="Arial" charset="0"/>
                <a:ea typeface="MS PGothic" charset="-128"/>
              </a:rPr>
              <a:t>volunteers</a:t>
            </a:r>
          </a:p>
        </p:txBody>
      </p:sp>
      <p:sp>
        <p:nvSpPr>
          <p:cNvPr id="243721" name="Rectangle 10"/>
          <p:cNvSpPr>
            <a:spLocks noChangeArrowheads="1"/>
          </p:cNvSpPr>
          <p:nvPr/>
        </p:nvSpPr>
        <p:spPr bwMode="auto">
          <a:xfrm>
            <a:off x="3161506" y="192420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x-none" sz="2400" b="1" dirty="0" err="1">
                <a:solidFill>
                  <a:srgbClr val="1F497D"/>
                </a:solidFill>
                <a:ea typeface="MS PGothic" charset="-128"/>
              </a:rPr>
              <a:t>Addenbrooke</a:t>
            </a:r>
            <a:r>
              <a:rPr lang="en-GB" altLang="en-US" sz="2400" b="1" dirty="0" err="1">
                <a:solidFill>
                  <a:srgbClr val="1F497D"/>
                </a:solidFill>
                <a:ea typeface="MS PGothic" charset="-128"/>
              </a:rPr>
              <a:t>’</a:t>
            </a:r>
            <a:r>
              <a:rPr lang="en-GB" altLang="x-none" sz="2400" b="1" dirty="0" err="1">
                <a:solidFill>
                  <a:srgbClr val="1F497D"/>
                </a:solidFill>
                <a:ea typeface="MS PGothic" charset="-128"/>
              </a:rPr>
              <a:t>s</a:t>
            </a:r>
            <a:r>
              <a:rPr lang="en-GB" altLang="x-none" sz="2400" b="1" dirty="0">
                <a:solidFill>
                  <a:srgbClr val="1F497D"/>
                </a:solidFill>
                <a:ea typeface="MS PGothic" charset="-128"/>
              </a:rPr>
              <a:t> </a:t>
            </a:r>
            <a:r>
              <a:rPr lang="en-GB" altLang="x-none" sz="2400" b="1" dirty="0" smtClean="0">
                <a:solidFill>
                  <a:srgbClr val="1F497D"/>
                </a:solidFill>
                <a:ea typeface="MS PGothic" charset="-128"/>
              </a:rPr>
              <a:t>Gastroenterology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x-none" sz="2000" dirty="0" smtClean="0">
                <a:solidFill>
                  <a:srgbClr val="000000"/>
                </a:solidFill>
                <a:ea typeface="MS PGothic" charset="-128"/>
              </a:rPr>
              <a:t>Miles Parkes and team</a:t>
            </a:r>
            <a:endParaRPr lang="en-GB" altLang="x-none" sz="2000" dirty="0">
              <a:solidFill>
                <a:srgbClr val="000000"/>
              </a:solidFill>
              <a:ea typeface="MS PGothic" charset="-128"/>
            </a:endParaRPr>
          </a:p>
        </p:txBody>
      </p:sp>
      <p:pic>
        <p:nvPicPr>
          <p:cNvPr id="243722" name="Picture 3" descr="img-mrc-logo-rgb-hi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910803"/>
            <a:ext cx="24955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3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19" y="3910803"/>
            <a:ext cx="1539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614723" y="2626253"/>
            <a:ext cx="3688937" cy="27416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1F497D"/>
                </a:solidFill>
                <a:latin typeface="Calibri" charset="0"/>
              </a:rPr>
              <a:t>       Genetic </a:t>
            </a:r>
            <a:r>
              <a:rPr lang="en-GB" sz="2400" b="1" dirty="0">
                <a:solidFill>
                  <a:srgbClr val="1F497D"/>
                </a:solidFill>
                <a:latin typeface="Calibri" charset="0"/>
              </a:rPr>
              <a:t>Cohorts</a:t>
            </a:r>
          </a:p>
          <a:p>
            <a:pPr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UK IBD Genetics Consortium</a:t>
            </a:r>
            <a:endParaRPr lang="en-GB" sz="20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Carl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Anderson,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Richard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Gearry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Rebecca Roberts, </a:t>
            </a:r>
            <a:r>
              <a:rPr lang="en-GB" sz="2000" dirty="0" smtClean="0">
                <a:latin typeface="+mn-lt"/>
              </a:rPr>
              <a:t>John Mansfield,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latin typeface="+mn-lt"/>
              </a:rPr>
              <a:t>Tariq Ahmad, Natalie Prescott,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dirty="0" smtClean="0">
                <a:latin typeface="+mn-lt"/>
              </a:rPr>
              <a:t>Jack </a:t>
            </a:r>
            <a:r>
              <a:rPr lang="en-GB" sz="2000" dirty="0" err="1" smtClean="0">
                <a:latin typeface="+mn-lt"/>
              </a:rPr>
              <a:t>Satsangi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>
                <a:latin typeface="+mn-lt"/>
              </a:rPr>
              <a:t>David </a:t>
            </a:r>
            <a:r>
              <a:rPr lang="en-GB" sz="2000" dirty="0" smtClean="0">
                <a:latin typeface="+mn-lt"/>
              </a:rPr>
              <a:t>Wilson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57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IMR\Desktop\US talks\Mugshots\JL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38" y="2533461"/>
            <a:ext cx="1391549" cy="20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CIMR\Desktop\US talks\Mugshots\McKinn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17867" b="2728"/>
          <a:stretch>
            <a:fillRect/>
          </a:stretch>
        </p:blipFill>
        <p:spPr bwMode="auto">
          <a:xfrm>
            <a:off x="920852" y="497852"/>
            <a:ext cx="1882498" cy="16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jlakin.PREDICTIMMUNE\AppData\Local\Microsoft\Windows\INetCache\Content.Word\PredictImmune_FullColour_Jpeg-01.jpg">
            <a:extLst>
              <a:ext uri="{FF2B5EF4-FFF2-40B4-BE49-F238E27FC236}">
                <a16:creationId xmlns:a16="http://schemas.microsoft.com/office/drawing/2014/main" xmlns="" id="{AEE04FF5-7A75-4445-B9B1-290CA3DB31F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4" b="20035"/>
          <a:stretch/>
        </p:blipFill>
        <p:spPr bwMode="auto">
          <a:xfrm>
            <a:off x="742432" y="5036598"/>
            <a:ext cx="2822653" cy="1061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81708" y="923570"/>
            <a:ext cx="3199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Mechanism underlying</a:t>
            </a:r>
          </a:p>
          <a:p>
            <a:r>
              <a:rPr lang="en-US" dirty="0" smtClean="0"/>
              <a:t>the prognostic signature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1708" y="3192943"/>
            <a:ext cx="3417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 </a:t>
            </a:r>
            <a:r>
              <a:rPr lang="en-US" smtClean="0"/>
              <a:t>and validating</a:t>
            </a:r>
          </a:p>
          <a:p>
            <a:r>
              <a:rPr lang="en-US" dirty="0" smtClean="0"/>
              <a:t>a practical test in IBD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1708" y="5136332"/>
            <a:ext cx="4156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Delivering the test(s) to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GB" altLang="x-none">
              <a:latin typeface="Times" charset="0"/>
              <a:ea typeface="MS PGothic" charset="-128"/>
            </a:endParaRPr>
          </a:p>
        </p:txBody>
      </p:sp>
      <p:sp>
        <p:nvSpPr>
          <p:cNvPr id="1894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pic>
        <p:nvPicPr>
          <p:cNvPr id="244740" name="Picture 3" descr="p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25119"/>
            <a:ext cx="8820150" cy="765175"/>
          </a:xfrm>
        </p:spPr>
        <p:txBody>
          <a:bodyPr/>
          <a:lstStyle/>
          <a:p>
            <a:pPr algn="l" eaLnBrk="1" hangingPunct="1"/>
            <a:r>
              <a:rPr lang="en-GB" sz="2800" dirty="0" smtClean="0">
                <a:latin typeface="Arial" charset="0"/>
              </a:rPr>
              <a:t>CD8 T cell expression profiling</a:t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defines ANCA-associated </a:t>
            </a:r>
            <a:r>
              <a:rPr lang="en-GB" sz="2800" dirty="0" err="1" smtClean="0">
                <a:latin typeface="Arial" charset="0"/>
              </a:rPr>
              <a:t>vasculitis</a:t>
            </a:r>
            <a:r>
              <a:rPr lang="en-GB" sz="2800" dirty="0">
                <a:latin typeface="Arial" charset="0"/>
              </a:rPr>
              <a:t/>
            </a:r>
            <a:br>
              <a:rPr lang="en-GB" sz="2800" dirty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subgroups</a:t>
            </a:r>
            <a:endParaRPr lang="en-US" sz="2800" dirty="0">
              <a:latin typeface="Arial" charset="0"/>
            </a:endParaRPr>
          </a:p>
        </p:txBody>
      </p:sp>
      <p:pic>
        <p:nvPicPr>
          <p:cNvPr id="178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6" y="1732968"/>
            <a:ext cx="867568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8"/>
          <p:cNvSpPr txBox="1">
            <a:spLocks noChangeArrowheads="1"/>
          </p:cNvSpPr>
          <p:nvPr/>
        </p:nvSpPr>
        <p:spPr bwMode="auto">
          <a:xfrm>
            <a:off x="1255008" y="5549318"/>
            <a:ext cx="1608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Initial Cohort</a:t>
            </a:r>
          </a:p>
          <a:p>
            <a:pPr eaLnBrk="1" hangingPunct="1"/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n = 32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8180" name="Text Box 9"/>
          <p:cNvSpPr txBox="1">
            <a:spLocks noChangeArrowheads="1"/>
          </p:cNvSpPr>
          <p:nvPr/>
        </p:nvSpPr>
        <p:spPr bwMode="auto">
          <a:xfrm>
            <a:off x="6007983" y="5549318"/>
            <a:ext cx="210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Validation Cohort</a:t>
            </a:r>
          </a:p>
          <a:p>
            <a:pPr eaLnBrk="1" hangingPunct="1"/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n = 28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4881563" y="6383338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0000"/>
                </a:solidFill>
                <a:cs typeface="Arial" charset="0"/>
              </a:rPr>
              <a:t>McKinney et al. Nature Medicine 2010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" name="Picture 4" descr="C:\Users\CIMR\Desktop\US talks\Mugshots\McKinn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17867" b="2728"/>
          <a:stretch>
            <a:fillRect/>
          </a:stretch>
        </p:blipFill>
        <p:spPr bwMode="auto">
          <a:xfrm>
            <a:off x="6667035" y="94570"/>
            <a:ext cx="2125662" cy="18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2"/>
                </a:solidFill>
                <a:latin typeface="Arial" charset="0"/>
              </a:rPr>
              <a:t>CD8 signature predicts outcome </a:t>
            </a:r>
            <a:r>
              <a:rPr lang="en-GB" sz="32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Arial" charset="0"/>
              </a:rPr>
              <a:t>in ANCA-associated </a:t>
            </a:r>
            <a:r>
              <a:rPr lang="en-GB" sz="3200" b="1" dirty="0" err="1" smtClean="0">
                <a:solidFill>
                  <a:schemeClr val="accent2"/>
                </a:solidFill>
                <a:latin typeface="Arial" charset="0"/>
              </a:rPr>
              <a:t>Vasculitis</a:t>
            </a:r>
            <a:endParaRPr lang="en-US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9202" name="Text Box 4"/>
          <p:cNvSpPr txBox="1">
            <a:spLocks noChangeArrowheads="1"/>
          </p:cNvSpPr>
          <p:nvPr/>
        </p:nvSpPr>
        <p:spPr bwMode="auto">
          <a:xfrm>
            <a:off x="7288213" y="46005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cs typeface="Arial" charset="0"/>
              </a:rPr>
              <a:t>8.1</a:t>
            </a:r>
            <a:endParaRPr lang="en-US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9203" name="Text Box 5"/>
          <p:cNvSpPr txBox="1">
            <a:spLocks noChangeArrowheads="1"/>
          </p:cNvSpPr>
          <p:nvPr/>
        </p:nvSpPr>
        <p:spPr bwMode="auto">
          <a:xfrm>
            <a:off x="7216775" y="22971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cs typeface="Arial" charset="0"/>
              </a:rPr>
              <a:t>8.2</a:t>
            </a:r>
            <a:endParaRPr lang="en-US" sz="180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95388"/>
            <a:ext cx="8448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4881563" y="6383338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000000"/>
                </a:solidFill>
                <a:cs typeface="Arial" charset="0"/>
              </a:rPr>
              <a:t>McKinney et al. Nature Medicine 2010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206" name="TextBox 1"/>
          <p:cNvSpPr txBox="1">
            <a:spLocks noChangeArrowheads="1"/>
          </p:cNvSpPr>
          <p:nvPr/>
        </p:nvSpPr>
        <p:spPr bwMode="auto">
          <a:xfrm>
            <a:off x="4686300" y="1193800"/>
            <a:ext cx="297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Time to disease flare</a:t>
            </a:r>
          </a:p>
        </p:txBody>
      </p:sp>
    </p:spTree>
    <p:extLst>
      <p:ext uri="{BB962C8B-B14F-4D97-AF65-F5344CB8AC3E}">
        <p14:creationId xmlns:p14="http://schemas.microsoft.com/office/powerpoint/2010/main" val="7126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5"/>
          <p:cNvSpPr txBox="1">
            <a:spLocks noChangeArrowheads="1"/>
          </p:cNvSpPr>
          <p:nvPr/>
        </p:nvSpPr>
        <p:spPr bwMode="auto">
          <a:xfrm>
            <a:off x="1692275" y="6381750"/>
            <a:ext cx="579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800" b="1">
                <a:solidFill>
                  <a:srgbClr val="000000"/>
                </a:solidFill>
                <a:cs typeface="Arial" charset="0"/>
              </a:rPr>
              <a:t>Flare rate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b="1">
                <a:solidFill>
                  <a:srgbClr val="000000"/>
                </a:solidFill>
                <a:cs typeface="Arial" charset="0"/>
              </a:rPr>
              <a:t>normalised to follow-up duration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b="1">
                <a:solidFill>
                  <a:srgbClr val="000000"/>
                </a:solidFill>
                <a:cs typeface="Arial" charset="0"/>
              </a:rPr>
              <a:t>p = 0.01</a:t>
            </a: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02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288925"/>
          </a:xfrm>
        </p:spPr>
        <p:txBody>
          <a:bodyPr/>
          <a:lstStyle/>
          <a:p>
            <a:pPr eaLnBrk="1" hangingPunct="1"/>
            <a:r>
              <a:rPr lang="en-GB" sz="2400" b="1">
                <a:solidFill>
                  <a:schemeClr val="accent2"/>
                </a:solidFill>
                <a:latin typeface="Arial" charset="0"/>
              </a:rPr>
              <a:t>Increased flare rate in subgroup 8.1</a:t>
            </a:r>
            <a:r>
              <a:rPr lang="en-GB" sz="4000">
                <a:latin typeface="Arial" charset="0"/>
              </a:rPr>
              <a:t> </a:t>
            </a:r>
            <a:endParaRPr lang="en-US" sz="4000">
              <a:latin typeface="Arial" charset="0"/>
            </a:endParaRPr>
          </a:p>
        </p:txBody>
      </p:sp>
      <p:pic>
        <p:nvPicPr>
          <p:cNvPr id="1802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49950"/>
            <a:ext cx="48641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13325"/>
            <a:ext cx="825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719138"/>
            <a:ext cx="76168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6100" y="587375"/>
            <a:ext cx="354013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149600"/>
            <a:ext cx="40925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5"/>
          <p:cNvSpPr>
            <a:spLocks noChangeArrowheads="1"/>
          </p:cNvSpPr>
          <p:nvPr/>
        </p:nvSpPr>
        <p:spPr bwMode="auto">
          <a:xfrm>
            <a:off x="6872288" y="5793064"/>
            <a:ext cx="1892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>
                <a:solidFill>
                  <a:srgbClr val="000000"/>
                </a:solidFill>
                <a:cs typeface="Arial" charset="0"/>
              </a:rPr>
              <a:t>Lee et al. JCI 2011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12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9" b="20175"/>
          <a:stretch>
            <a:fillRect/>
          </a:stretch>
        </p:blipFill>
        <p:spPr bwMode="auto">
          <a:xfrm>
            <a:off x="5094288" y="2832100"/>
            <a:ext cx="34401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itle 6"/>
          <p:cNvSpPr>
            <a:spLocks noGrp="1"/>
          </p:cNvSpPr>
          <p:nvPr>
            <p:ph type="title"/>
          </p:nvPr>
        </p:nvSpPr>
        <p:spPr>
          <a:xfrm>
            <a:off x="7367588" y="2868613"/>
            <a:ext cx="1776412" cy="709612"/>
          </a:xfrm>
        </p:spPr>
        <p:txBody>
          <a:bodyPr/>
          <a:lstStyle/>
          <a:p>
            <a:pPr eaLnBrk="1" hangingPunct="1"/>
            <a:r>
              <a:rPr lang="en-GB" sz="2400" b="1">
                <a:latin typeface="Calibri" charset="0"/>
              </a:rPr>
              <a:t>Crohn’s</a:t>
            </a:r>
            <a:br>
              <a:rPr lang="en-GB" sz="2400" b="1">
                <a:latin typeface="Calibri" charset="0"/>
              </a:rPr>
            </a:br>
            <a:r>
              <a:rPr lang="en-GB" sz="2400" b="1">
                <a:latin typeface="Calibri" charset="0"/>
              </a:rPr>
              <a:t>disease</a:t>
            </a:r>
          </a:p>
        </p:txBody>
      </p:sp>
      <p:sp>
        <p:nvSpPr>
          <p:cNvPr id="181253" name="TextBox 2"/>
          <p:cNvSpPr txBox="1">
            <a:spLocks noChangeArrowheads="1"/>
          </p:cNvSpPr>
          <p:nvPr/>
        </p:nvSpPr>
        <p:spPr bwMode="auto">
          <a:xfrm>
            <a:off x="1035050" y="5645150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rgbClr val="000000"/>
                </a:solidFill>
                <a:latin typeface="Calibri" charset="0"/>
                <a:cs typeface="Arial" charset="0"/>
              </a:rPr>
              <a:t>Survival without need for treatment escalation</a:t>
            </a:r>
          </a:p>
        </p:txBody>
      </p:sp>
      <p:pic>
        <p:nvPicPr>
          <p:cNvPr id="18125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1363"/>
          <a:stretch>
            <a:fillRect/>
          </a:stretch>
        </p:blipFill>
        <p:spPr bwMode="auto">
          <a:xfrm>
            <a:off x="731044" y="373925"/>
            <a:ext cx="29591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Box 2"/>
          <p:cNvSpPr txBox="1">
            <a:spLocks noChangeArrowheads="1"/>
          </p:cNvSpPr>
          <p:nvPr/>
        </p:nvSpPr>
        <p:spPr bwMode="auto">
          <a:xfrm>
            <a:off x="3505200" y="3167063"/>
            <a:ext cx="15494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rgbClr val="002060"/>
                </a:solidFill>
                <a:latin typeface="Calibri" charset="0"/>
                <a:cs typeface="Arial" charset="0"/>
              </a:rPr>
              <a:t>Ulcerative</a:t>
            </a:r>
          </a:p>
          <a:p>
            <a:pPr algn="ctr" eaLnBrk="1" hangingPunct="1"/>
            <a:r>
              <a:rPr lang="en-GB" sz="2400" b="1">
                <a:solidFill>
                  <a:srgbClr val="002060"/>
                </a:solidFill>
                <a:latin typeface="Calibri" charset="0"/>
                <a:cs typeface="Arial" charset="0"/>
              </a:rPr>
              <a:t>Colitis</a:t>
            </a:r>
          </a:p>
        </p:txBody>
      </p:sp>
      <p:sp>
        <p:nvSpPr>
          <p:cNvPr id="181256" name="TextBox 2"/>
          <p:cNvSpPr txBox="1">
            <a:spLocks noChangeArrowheads="1"/>
          </p:cNvSpPr>
          <p:nvPr/>
        </p:nvSpPr>
        <p:spPr bwMode="auto">
          <a:xfrm>
            <a:off x="3779044" y="1102588"/>
            <a:ext cx="26797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rgbClr val="002060"/>
                </a:solidFill>
                <a:latin typeface="Calibri" charset="0"/>
                <a:cs typeface="Arial" charset="0"/>
              </a:rPr>
              <a:t>Systemic Lupus Erythematosus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4393" y="6333093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Signature confirmed </a:t>
            </a:r>
            <a:r>
              <a:rPr lang="en-US" sz="1800" dirty="0" smtClean="0"/>
              <a:t>in SLE in Singapore (Flint et al. </a:t>
            </a:r>
            <a:r>
              <a:rPr lang="en-US" sz="1800" b="1" dirty="0"/>
              <a:t>RMD Open,</a:t>
            </a:r>
            <a:r>
              <a:rPr lang="en-US" sz="1800" dirty="0"/>
              <a:t> </a:t>
            </a:r>
            <a:r>
              <a:rPr lang="en-US" sz="1800" dirty="0" smtClean="0"/>
              <a:t>2016) </a:t>
            </a:r>
            <a:endParaRPr lang="en-US" sz="1800" dirty="0"/>
          </a:p>
        </p:txBody>
      </p:sp>
      <p:pic>
        <p:nvPicPr>
          <p:cNvPr id="11" name="Picture 3" descr="C:\Users\CIMR\Desktop\US talks\Mugshots\JL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5" y="555058"/>
            <a:ext cx="1336704" cy="20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Box 1"/>
          <p:cNvSpPr txBox="1">
            <a:spLocks noChangeArrowheads="1"/>
          </p:cNvSpPr>
          <p:nvPr/>
        </p:nvSpPr>
        <p:spPr bwMode="auto">
          <a:xfrm>
            <a:off x="670263" y="950257"/>
            <a:ext cx="823976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>
                <a:cs typeface="Arial" charset="0"/>
              </a:rPr>
              <a:t>Prognostic signature, or surrogate, predicts </a:t>
            </a:r>
            <a:endParaRPr lang="en-GB" sz="2400" dirty="0">
              <a:cs typeface="Arial" charset="0"/>
            </a:endParaRPr>
          </a:p>
          <a:p>
            <a:pPr lvl="1" eaLnBrk="1" hangingPunct="1">
              <a:defRPr/>
            </a:pPr>
            <a:r>
              <a:rPr lang="en-GB" sz="2000" b="1" dirty="0">
                <a:solidFill>
                  <a:srgbClr val="0000FF"/>
                </a:solidFill>
                <a:cs typeface="Arial" charset="0"/>
              </a:rPr>
              <a:t>good</a:t>
            </a:r>
            <a:r>
              <a:rPr lang="en-GB" sz="2000" dirty="0">
                <a:solidFill>
                  <a:srgbClr val="0000FF"/>
                </a:solidFill>
                <a:cs typeface="Arial" charset="0"/>
              </a:rPr>
              <a:t> outcome </a:t>
            </a:r>
            <a:r>
              <a:rPr lang="en-GB" sz="2000" dirty="0">
                <a:cs typeface="Arial" charset="0"/>
              </a:rPr>
              <a:t>in </a:t>
            </a:r>
            <a:r>
              <a:rPr lang="en-GB" sz="2000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GB" sz="20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nfection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 (HIV, HCV) and </a:t>
            </a:r>
            <a:r>
              <a:rPr lang="en-GB" sz="20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vaccination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 (Malaria, Yellow Fever, Influenza) </a:t>
            </a:r>
            <a:endParaRPr lang="en-GB" sz="2000" dirty="0">
              <a:cs typeface="Arial" charset="0"/>
            </a:endParaRPr>
          </a:p>
          <a:p>
            <a:pPr lvl="1" eaLnBrk="1" hangingPunct="1">
              <a:defRPr/>
            </a:pP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poor</a:t>
            </a:r>
            <a:r>
              <a:rPr lang="en-GB" sz="2000" dirty="0">
                <a:solidFill>
                  <a:srgbClr val="FF0000"/>
                </a:solidFill>
                <a:cs typeface="Arial" charset="0"/>
              </a:rPr>
              <a:t> outcome </a:t>
            </a:r>
            <a:r>
              <a:rPr lang="en-GB" sz="2000" dirty="0">
                <a:cs typeface="Arial" charset="0"/>
              </a:rPr>
              <a:t>in </a:t>
            </a:r>
            <a:r>
              <a:rPr lang="en-GB" sz="2000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GB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utoimmunity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 (AAV, SLE, IBD, T1D, IPF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…).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/>
              <a:t>apparent when disease is quiescent – inflammation appears required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Association </a:t>
            </a:r>
            <a:r>
              <a:rPr lang="en-US" sz="2400" dirty="0"/>
              <a:t>with prognosis, NOT disease activity or response to initial </a:t>
            </a:r>
            <a:r>
              <a:rPr lang="en-US" sz="2400" dirty="0" smtClean="0"/>
              <a:t>treatment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Similar proportions in different diseases/ vaccines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Appears independent of antigenic stimulus (vaccine induces same signature as disease in an individual)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2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0"/>
            <a:ext cx="5529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0" name="TextBox 1"/>
          <p:cNvSpPr txBox="1">
            <a:spLocks noChangeArrowheads="1"/>
          </p:cNvSpPr>
          <p:nvPr/>
        </p:nvSpPr>
        <p:spPr bwMode="auto">
          <a:xfrm>
            <a:off x="6592888" y="6235700"/>
            <a:ext cx="244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/>
              <a:t>John Sowerby</a:t>
            </a:r>
          </a:p>
          <a:p>
            <a:pPr algn="ctr" eaLnBrk="1" hangingPunct="1"/>
            <a:r>
              <a:rPr lang="en-US" sz="1400"/>
              <a:t>(apologies to Quentin Blake)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603" y="4346187"/>
            <a:ext cx="2983539" cy="203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 dirty="0">
                <a:solidFill>
                  <a:srgbClr val="0000FF"/>
                </a:solidFill>
                <a:latin typeface="Calibri" charset="0"/>
              </a:rPr>
              <a:t>Do common variants control outcome independent of diagnosis?</a:t>
            </a:r>
          </a:p>
        </p:txBody>
      </p:sp>
    </p:spTree>
    <p:extLst>
      <p:ext uri="{BB962C8B-B14F-4D97-AF65-F5344CB8AC3E}">
        <p14:creationId xmlns:p14="http://schemas.microsoft.com/office/powerpoint/2010/main" val="1653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NEWMEDS">
  <a:themeElements>
    <a:clrScheme name="NEWMED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E0D"/>
      </a:accent1>
      <a:accent2>
        <a:srgbClr val="D60244"/>
      </a:accent2>
      <a:accent3>
        <a:srgbClr val="808080"/>
      </a:accent3>
      <a:accent4>
        <a:srgbClr val="97BE0D"/>
      </a:accent4>
      <a:accent5>
        <a:srgbClr val="D60244"/>
      </a:accent5>
      <a:accent6>
        <a:srgbClr val="D87F0B"/>
      </a:accent6>
      <a:hlink>
        <a:srgbClr val="97BE0D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951</Words>
  <Application>Microsoft Office PowerPoint</Application>
  <PresentationFormat>On-screen Show (4:3)</PresentationFormat>
  <Paragraphs>244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1_NEWMEDS</vt:lpstr>
      <vt:lpstr>11_Office Theme</vt:lpstr>
      <vt:lpstr>2_NEWMEDS</vt:lpstr>
      <vt:lpstr>3_NEWMEDS</vt:lpstr>
      <vt:lpstr>4_NEWMEDS</vt:lpstr>
      <vt:lpstr>5_NEWMEDS</vt:lpstr>
      <vt:lpstr>6_NEWMEDS</vt:lpstr>
      <vt:lpstr>4_Office Theme</vt:lpstr>
      <vt:lpstr>7_NEWMEDS</vt:lpstr>
      <vt:lpstr>12_Office Theme</vt:lpstr>
      <vt:lpstr>8_NEWMEDS</vt:lpstr>
      <vt:lpstr>9_NEWMEDS</vt:lpstr>
      <vt:lpstr>5_Office Theme</vt:lpstr>
      <vt:lpstr>6_Office Theme</vt:lpstr>
      <vt:lpstr>Document</vt:lpstr>
      <vt:lpstr>PowerPoint Presentation</vt:lpstr>
      <vt:lpstr>PowerPoint Presentation</vt:lpstr>
      <vt:lpstr>Transcriptomics and long-term outcome in immune-mediated disease</vt:lpstr>
      <vt:lpstr>CD8 T cell expression profiling defines ANCA-associated vasculitis subgroups</vt:lpstr>
      <vt:lpstr>CD8 signature predicts outcome  in ANCA-associated Vasculitis</vt:lpstr>
      <vt:lpstr>Increased flare rate in subgroup 8.1 </vt:lpstr>
      <vt:lpstr>Crohn’s disease</vt:lpstr>
      <vt:lpstr>PowerPoint Presentation</vt:lpstr>
      <vt:lpstr>PowerPoint Presentation</vt:lpstr>
      <vt:lpstr>Crohn’s candidate gene analysis by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GABO 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Sara Stöber</dc:creator>
  <cp:lastModifiedBy>Moller</cp:lastModifiedBy>
  <cp:revision>665</cp:revision>
  <dcterms:created xsi:type="dcterms:W3CDTF">2008-03-20T09:45:59Z</dcterms:created>
  <dcterms:modified xsi:type="dcterms:W3CDTF">2018-03-09T10:44:05Z</dcterms:modified>
</cp:coreProperties>
</file>