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3" r:id="rId4"/>
    <p:sldId id="289" r:id="rId5"/>
    <p:sldId id="286" r:id="rId6"/>
    <p:sldId id="290" r:id="rId7"/>
    <p:sldId id="287" r:id="rId8"/>
    <p:sldId id="288" r:id="rId9"/>
    <p:sldId id="284" r:id="rId10"/>
    <p:sldId id="277" r:id="rId11"/>
    <p:sldId id="262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hitehead, Lynne" initials="WL" lastIdx="5" clrIdx="0"/>
  <p:cmAuthor id="1" name="Davis-Wilkie, Carol" initials="CDW" lastIdx="4" clrIdx="1"/>
  <p:cmAuthor id="2" name="Sarah Dawson" initials="SD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65714" autoAdjust="0"/>
  </p:normalViewPr>
  <p:slideViewPr>
    <p:cSldViewPr snapToGrid="0">
      <p:cViewPr varScale="1">
        <p:scale>
          <a:sx n="56" d="100"/>
          <a:sy n="56" d="100"/>
        </p:scale>
        <p:origin x="-90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01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2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A171-6AAF-4844-A149-8D510E8B074D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4547-D369-49F3-BA33-9FDEB7EC3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99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2202A-788D-44AE-B4F6-E78D94D3BDBF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5542-D6B5-4CFA-B80C-699E68BF8F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35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6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Addenbrooke’s practice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4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Addenbrooke’s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0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Addenbrooke’s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8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Addenbrooke’s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49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Addenbrooke’s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39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D5542-D6B5-4CFA-B80C-699E68BF8F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5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3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61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5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8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8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5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6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6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B5AB-30E7-4269-9F52-53295BF63CA0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7B80-43B2-4552-9146-C77A8DC08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3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PROFILE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Pharmacy</a:t>
            </a:r>
          </a:p>
          <a:p>
            <a:endParaRPr lang="en-GB" dirty="0"/>
          </a:p>
          <a:p>
            <a:r>
              <a:rPr lang="en-GB" dirty="0" smtClean="0"/>
              <a:t>Francis Dowling – Senior Trials Coordinator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V2.0 12.2.18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Personally Identifiable Information 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(includes scanning prescriptions to send)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IF </a:t>
            </a:r>
            <a:r>
              <a:rPr lang="en-GB" dirty="0">
                <a:solidFill>
                  <a:srgbClr val="FF0000"/>
                </a:solidFill>
              </a:rPr>
              <a:t>EMAILING ANY PERSONALLY IDENTIFIABLE INFORMATION IN ADVANCE, THESE </a:t>
            </a:r>
            <a:r>
              <a:rPr lang="en-GB" u="sng" dirty="0">
                <a:solidFill>
                  <a:srgbClr val="FF0000"/>
                </a:solidFill>
              </a:rPr>
              <a:t>MUST</a:t>
            </a:r>
            <a:r>
              <a:rPr lang="en-GB" dirty="0">
                <a:solidFill>
                  <a:srgbClr val="FF0000"/>
                </a:solidFill>
              </a:rPr>
              <a:t> ONLY BE VIA TRUST OR NHS.NET ADDRESSES, </a:t>
            </a:r>
            <a:r>
              <a:rPr lang="en-GB" u="sng" dirty="0">
                <a:solidFill>
                  <a:srgbClr val="FF0000"/>
                </a:solidFill>
              </a:rPr>
              <a:t>NOT</a:t>
            </a:r>
            <a:r>
              <a:rPr lang="en-GB" dirty="0">
                <a:solidFill>
                  <a:srgbClr val="FF0000"/>
                </a:solidFill>
              </a:rPr>
              <a:t> UNIVERSITY ACCOUNTS.  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(</a:t>
            </a:r>
            <a:r>
              <a:rPr lang="en-GB" dirty="0">
                <a:solidFill>
                  <a:srgbClr val="00B050"/>
                </a:solidFill>
              </a:rPr>
              <a:t>NHS.NET to NHS.NET</a:t>
            </a:r>
            <a:r>
              <a:rPr lang="en-GB" dirty="0" smtClean="0">
                <a:solidFill>
                  <a:srgbClr val="00B050"/>
                </a:solidFill>
              </a:rPr>
              <a:t>) </a:t>
            </a:r>
            <a:r>
              <a:rPr lang="en-GB" sz="4000" b="1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dirty="0" smtClean="0">
              <a:solidFill>
                <a:srgbClr val="00B050"/>
              </a:solidFill>
              <a:sym typeface="Wingdings"/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NHS.NET </a:t>
            </a:r>
            <a:r>
              <a:rPr lang="en-GB" dirty="0">
                <a:solidFill>
                  <a:srgbClr val="FF0000"/>
                </a:solidFill>
              </a:rPr>
              <a:t>to </a:t>
            </a:r>
            <a:r>
              <a:rPr lang="en-GB" dirty="0" smtClean="0">
                <a:solidFill>
                  <a:srgbClr val="FF0000"/>
                </a:solidFill>
              </a:rPr>
              <a:t>Trust.nhs.uk </a:t>
            </a:r>
            <a:r>
              <a:rPr lang="en-GB" dirty="0">
                <a:solidFill>
                  <a:srgbClr val="FF0000"/>
                </a:solidFill>
              </a:rPr>
              <a:t>or vice </a:t>
            </a:r>
            <a:r>
              <a:rPr lang="en-GB" dirty="0" smtClean="0">
                <a:solidFill>
                  <a:srgbClr val="FF0000"/>
                </a:solidFill>
              </a:rPr>
              <a:t>versa </a:t>
            </a:r>
            <a:r>
              <a:rPr lang="en-GB" sz="40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GB" sz="4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Other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ANY QUESTIONS?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Content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Outline</a:t>
            </a:r>
          </a:p>
          <a:p>
            <a:r>
              <a:rPr lang="en-GB" dirty="0" smtClean="0"/>
              <a:t>Supply and prescribing study drugs at site</a:t>
            </a:r>
          </a:p>
          <a:p>
            <a:pPr lvl="2"/>
            <a:r>
              <a:rPr lang="en-GB" dirty="0" smtClean="0"/>
              <a:t>Orals</a:t>
            </a:r>
          </a:p>
          <a:p>
            <a:pPr lvl="2"/>
            <a:r>
              <a:rPr lang="en-GB" dirty="0" err="1" smtClean="0"/>
              <a:t>Remsima</a:t>
            </a:r>
            <a:endParaRPr lang="en-GB" dirty="0" smtClean="0"/>
          </a:p>
          <a:p>
            <a:pPr lvl="2"/>
            <a:r>
              <a:rPr lang="en-GB" dirty="0" err="1" smtClean="0"/>
              <a:t>Adalimumab</a:t>
            </a:r>
            <a:endParaRPr lang="en-GB" dirty="0" smtClean="0"/>
          </a:p>
          <a:p>
            <a:pPr lvl="1"/>
            <a:r>
              <a:rPr lang="en-GB" dirty="0" smtClean="0"/>
              <a:t>Returns</a:t>
            </a:r>
          </a:p>
          <a:p>
            <a:r>
              <a:rPr lang="en-GB" dirty="0" smtClean="0"/>
              <a:t>Personally Identifiable Information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0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8" y="171487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Outline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93" y="1444625"/>
            <a:ext cx="10650071" cy="447208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All open label in terms of medicines</a:t>
            </a:r>
            <a:endParaRPr lang="en-GB" sz="4000" dirty="0"/>
          </a:p>
          <a:p>
            <a:r>
              <a:rPr lang="en-GB" sz="4000" dirty="0" smtClean="0"/>
              <a:t>Non-CTIMP: fewer ‘trial’ management requirements</a:t>
            </a:r>
          </a:p>
          <a:p>
            <a:r>
              <a:rPr lang="en-GB" sz="4000" dirty="0" smtClean="0"/>
              <a:t>All local Trust processes regarding storage and excursions for licensed medicines</a:t>
            </a:r>
          </a:p>
          <a:p>
            <a:r>
              <a:rPr lang="en-GB" sz="4000" dirty="0" smtClean="0"/>
              <a:t>Trying to mirror SOC process as much as possible</a:t>
            </a:r>
          </a:p>
          <a:p>
            <a:pPr lvl="1"/>
            <a:r>
              <a:rPr lang="en-GB" sz="3600" dirty="0" smtClean="0"/>
              <a:t>Dispensing routes</a:t>
            </a:r>
          </a:p>
          <a:p>
            <a:endParaRPr lang="en-GB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3045" y="6356350"/>
            <a:ext cx="8025203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Study </a:t>
            </a:r>
            <a:r>
              <a:rPr lang="en-GB" dirty="0">
                <a:latin typeface="+mn-lt"/>
              </a:rPr>
              <a:t>drugs </a:t>
            </a:r>
            <a:r>
              <a:rPr lang="en-GB" dirty="0" smtClean="0">
                <a:latin typeface="+mn-lt"/>
              </a:rPr>
              <a:t>– orals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592132"/>
            <a:ext cx="10815918" cy="4584831"/>
          </a:xfrm>
        </p:spPr>
        <p:txBody>
          <a:bodyPr>
            <a:normAutofit fontScale="77500" lnSpcReduction="20000"/>
          </a:bodyPr>
          <a:lstStyle/>
          <a:p>
            <a:r>
              <a:rPr lang="en-GB" sz="4000" dirty="0"/>
              <a:t>All oral treatments prescribed and supplied by </a:t>
            </a:r>
            <a:r>
              <a:rPr lang="en-GB" sz="4000" dirty="0" smtClean="0"/>
              <a:t>Trust as </a:t>
            </a:r>
            <a:r>
              <a:rPr lang="en-GB" sz="4000" dirty="0"/>
              <a:t>per </a:t>
            </a:r>
            <a:r>
              <a:rPr lang="en-GB" sz="4000" dirty="0" smtClean="0"/>
              <a:t>SOC or via GP route.</a:t>
            </a:r>
            <a:endParaRPr lang="en-GB" sz="4000" dirty="0"/>
          </a:p>
          <a:p>
            <a:pPr lvl="1"/>
            <a:r>
              <a:rPr lang="en-GB" sz="3600" dirty="0"/>
              <a:t>Supplied via </a:t>
            </a:r>
            <a:r>
              <a:rPr lang="en-GB" sz="3600" dirty="0" smtClean="0"/>
              <a:t>local pharmacy if outpatients </a:t>
            </a:r>
            <a:r>
              <a:rPr lang="en-GB" sz="3600" dirty="0"/>
              <a:t>(NB. </a:t>
            </a:r>
            <a:r>
              <a:rPr lang="en-GB" sz="3600" dirty="0" err="1" smtClean="0"/>
              <a:t>Tx</a:t>
            </a:r>
            <a:r>
              <a:rPr lang="en-GB" sz="3600" dirty="0" smtClean="0"/>
              <a:t> </a:t>
            </a:r>
            <a:r>
              <a:rPr lang="en-GB" sz="3600" dirty="0"/>
              <a:t>charges</a:t>
            </a:r>
            <a:r>
              <a:rPr lang="en-GB" sz="3600" dirty="0" smtClean="0"/>
              <a:t>)(PPC cert)</a:t>
            </a:r>
            <a:endParaRPr lang="en-GB" sz="3600" dirty="0"/>
          </a:p>
          <a:p>
            <a:pPr lvl="1"/>
            <a:r>
              <a:rPr lang="en-GB" sz="3600" dirty="0" smtClean="0"/>
              <a:t>Standard </a:t>
            </a:r>
            <a:r>
              <a:rPr lang="en-GB" sz="3600" dirty="0"/>
              <a:t>quantities as per SLA – check patients have sufficient supplies </a:t>
            </a:r>
            <a:r>
              <a:rPr lang="en-GB" sz="3600" dirty="0" smtClean="0"/>
              <a:t>(28 day supply*)</a:t>
            </a:r>
          </a:p>
          <a:p>
            <a:pPr lvl="1"/>
            <a:r>
              <a:rPr lang="en-GB" sz="3600" dirty="0" smtClean="0"/>
              <a:t>Note </a:t>
            </a:r>
            <a:r>
              <a:rPr lang="en-GB" sz="3600" dirty="0"/>
              <a:t>no pharmacy check against protocol, just standard </a:t>
            </a:r>
            <a:r>
              <a:rPr lang="en-GB" sz="3600" dirty="0" smtClean="0"/>
              <a:t>pharmaceutical assessment</a:t>
            </a:r>
            <a:endParaRPr lang="en-GB" sz="3600" dirty="0"/>
          </a:p>
          <a:p>
            <a:pPr lvl="1"/>
            <a:r>
              <a:rPr lang="en-GB" sz="3600" dirty="0"/>
              <a:t>Therefore – no drug accountability or trial labelling used</a:t>
            </a:r>
          </a:p>
          <a:p>
            <a:pPr lvl="1"/>
            <a:r>
              <a:rPr lang="en-GB" sz="3600" dirty="0"/>
              <a:t>Ensure prescribing clear and adherence checks done at </a:t>
            </a:r>
            <a:r>
              <a:rPr lang="en-GB" sz="3600" dirty="0" smtClean="0"/>
              <a:t>visits so can demonstrate protocol compliance</a:t>
            </a:r>
          </a:p>
          <a:p>
            <a:pPr lvl="1"/>
            <a:endParaRPr lang="en-GB" sz="3600" dirty="0" smtClean="0"/>
          </a:p>
          <a:p>
            <a:pPr marL="457200" lvl="1" indent="0">
              <a:buNone/>
            </a:pPr>
            <a:r>
              <a:rPr lang="en-GB" sz="3600" i="1" dirty="0"/>
              <a:t>*</a:t>
            </a:r>
            <a:r>
              <a:rPr lang="en-GB" sz="3600" i="1" dirty="0" smtClean="0"/>
              <a:t>a 2 month reducing steroid course will usually be supplied if prescribed as such</a:t>
            </a:r>
            <a:endParaRPr lang="en-GB" sz="3600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4108" y="6356350"/>
            <a:ext cx="7272170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Outline – study drugs </a:t>
            </a:r>
            <a:r>
              <a:rPr lang="en-GB" dirty="0" smtClean="0">
                <a:latin typeface="+mn-lt"/>
              </a:rPr>
              <a:t>– </a:t>
            </a:r>
            <a:r>
              <a:rPr lang="en-GB" dirty="0" err="1" smtClean="0">
                <a:latin typeface="+mn-lt"/>
              </a:rPr>
              <a:t>Remsima</a:t>
            </a:r>
            <a:r>
              <a:rPr lang="en-GB" dirty="0" smtClean="0">
                <a:latin typeface="+mn-lt"/>
              </a:rPr>
              <a:t> (1)	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 stock via Alliance Boots</a:t>
            </a:r>
          </a:p>
          <a:p>
            <a:r>
              <a:rPr lang="en-GB" dirty="0" smtClean="0"/>
              <a:t>Expect for treatment to take place in the infusion bay </a:t>
            </a:r>
            <a:r>
              <a:rPr lang="en-GB" dirty="0" smtClean="0">
                <a:solidFill>
                  <a:srgbClr val="FF0000"/>
                </a:solidFill>
              </a:rPr>
              <a:t>(Ward ??). </a:t>
            </a:r>
          </a:p>
          <a:p>
            <a:r>
              <a:rPr lang="en-GB" dirty="0" smtClean="0"/>
              <a:t>SOC process requested by lead pharmacy but supplier has implemented trial specific manual ordering process – changes logistics for hospital supply (but some advantages to this approach)</a:t>
            </a:r>
          </a:p>
          <a:p>
            <a:r>
              <a:rPr lang="en-GB" dirty="0" smtClean="0"/>
              <a:t>Vial sharing is permitted within study, but trusts need to be careful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FOC: free of charge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973"/>
            <a:ext cx="10515600" cy="1130188"/>
          </a:xfrm>
        </p:spPr>
        <p:txBody>
          <a:bodyPr/>
          <a:lstStyle/>
          <a:p>
            <a:r>
              <a:rPr lang="en-GB" dirty="0">
                <a:latin typeface="+mn-lt"/>
              </a:rPr>
              <a:t>Outline – study drugs – </a:t>
            </a:r>
            <a:r>
              <a:rPr lang="en-GB" dirty="0" err="1">
                <a:latin typeface="+mn-lt"/>
              </a:rPr>
              <a:t>Remsima</a:t>
            </a:r>
            <a:r>
              <a:rPr lang="en-GB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(2)</a:t>
            </a:r>
            <a:r>
              <a:rPr lang="en-GB" dirty="0">
                <a:latin typeface="+mn-lt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8645"/>
            <a:ext cx="10515600" cy="4918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Addenbrooke’s plan:</a:t>
            </a:r>
          </a:p>
          <a:p>
            <a:r>
              <a:rPr lang="en-GB" dirty="0" smtClean="0"/>
              <a:t>Trial specific manual order (not on hospital procurement system)</a:t>
            </a:r>
          </a:p>
          <a:p>
            <a:pPr lvl="1"/>
            <a:r>
              <a:rPr lang="en-GB" dirty="0" smtClean="0"/>
              <a:t>Stock arrives marked for trials pharmacy team attention (see order form).</a:t>
            </a:r>
          </a:p>
          <a:p>
            <a:pPr lvl="1"/>
            <a:r>
              <a:rPr lang="en-GB" dirty="0" smtClean="0"/>
              <a:t>Pharmacy ring-fence for PROFILE and transfer to CTD</a:t>
            </a:r>
          </a:p>
          <a:p>
            <a:pPr lvl="1"/>
            <a:r>
              <a:rPr lang="en-GB" dirty="0" smtClean="0"/>
              <a:t>Prescribed at least one week in advance on standard therapy plan</a:t>
            </a:r>
          </a:p>
          <a:p>
            <a:pPr lvl="1"/>
            <a:r>
              <a:rPr lang="en-GB" dirty="0" smtClean="0"/>
              <a:t>Ensure patients are marked as PROFILE participants on booking system AND the ward clerk is requested to enter ‘PROFILE trial’ in scheduler</a:t>
            </a:r>
          </a:p>
          <a:p>
            <a:pPr lvl="1"/>
            <a:r>
              <a:rPr lang="en-GB" dirty="0" smtClean="0"/>
              <a:t>Denise Rosembert (biologics lead pharmacist) or deputy will verify order, match </a:t>
            </a:r>
            <a:r>
              <a:rPr lang="en-GB" dirty="0"/>
              <a:t>with FOC NDC </a:t>
            </a:r>
            <a:r>
              <a:rPr lang="en-GB" dirty="0" smtClean="0"/>
              <a:t>code, then route order to CTD</a:t>
            </a:r>
          </a:p>
          <a:p>
            <a:pPr lvl="1"/>
            <a:r>
              <a:rPr lang="en-GB" dirty="0" smtClean="0"/>
              <a:t>CTD will dispense as vials with ‘label only’ </a:t>
            </a:r>
          </a:p>
          <a:p>
            <a:pPr lvl="1"/>
            <a:r>
              <a:rPr lang="en-GB" sz="2800" b="1" dirty="0" smtClean="0"/>
              <a:t>Ward to collect for administration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55465" y="6356350"/>
            <a:ext cx="8853542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Key points – study drugs – </a:t>
            </a:r>
            <a:r>
              <a:rPr lang="en-GB" dirty="0" err="1" smtClean="0">
                <a:latin typeface="+mn-lt"/>
              </a:rPr>
              <a:t>Remsima</a:t>
            </a:r>
            <a:r>
              <a:rPr lang="en-GB" dirty="0" smtClean="0">
                <a:latin typeface="+mn-lt"/>
              </a:rPr>
              <a:t> (3)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COMMUNICATION WITH PHARMACY TEAM IS ESSENTIAL </a:t>
            </a:r>
            <a:r>
              <a:rPr lang="en-GB" dirty="0" smtClean="0"/>
              <a:t>– FINANCIAL RISK TO TRUST (particularly top-down patients)</a:t>
            </a:r>
          </a:p>
          <a:p>
            <a:r>
              <a:rPr lang="en-GB" b="1" dirty="0" smtClean="0"/>
              <a:t>ESSENTIAL</a:t>
            </a:r>
            <a:r>
              <a:rPr lang="en-GB" dirty="0" smtClean="0"/>
              <a:t> to inform pharmacy with patient details for all patients </a:t>
            </a:r>
            <a:r>
              <a:rPr lang="en-GB" dirty="0"/>
              <a:t>enrolled (and notify when completed study)</a:t>
            </a:r>
          </a:p>
          <a:p>
            <a:r>
              <a:rPr lang="en-GB" b="1" dirty="0" smtClean="0"/>
              <a:t>ESSENTIAL </a:t>
            </a:r>
            <a:r>
              <a:rPr lang="en-GB" dirty="0" smtClean="0"/>
              <a:t>to log Profile trial status on scheduler with </a:t>
            </a:r>
            <a:r>
              <a:rPr lang="en-GB" b="1" dirty="0" smtClean="0"/>
              <a:t>each</a:t>
            </a:r>
            <a:r>
              <a:rPr lang="en-GB" dirty="0" smtClean="0"/>
              <a:t> infusion booked.</a:t>
            </a:r>
          </a:p>
          <a:p>
            <a:r>
              <a:rPr lang="en-GB" dirty="0" smtClean="0"/>
              <a:t>Ensure patient research tab on notes system</a:t>
            </a:r>
          </a:p>
          <a:p>
            <a:r>
              <a:rPr lang="en-GB" dirty="0" smtClean="0"/>
              <a:t>Infusion bay ward must be instructed not to use ward stock Remsima for PROFILE patients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Outline – study drugs - </a:t>
            </a:r>
            <a:r>
              <a:rPr lang="en-GB" dirty="0" err="1" smtClean="0">
                <a:latin typeface="+mn-lt"/>
              </a:rPr>
              <a:t>Adalimumab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SOC supply method (Homecare at CUH)</a:t>
            </a:r>
          </a:p>
          <a:p>
            <a:r>
              <a:rPr lang="en-GB" dirty="0" smtClean="0"/>
              <a:t>Trust will reimburse by some method</a:t>
            </a:r>
          </a:p>
          <a:p>
            <a:r>
              <a:rPr lang="en-GB" dirty="0" smtClean="0"/>
              <a:t>Address if/when required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420938" algn="l"/>
              </a:tabLst>
            </a:pPr>
            <a:r>
              <a:rPr lang="en-GB" dirty="0" smtClean="0">
                <a:latin typeface="+mn-lt"/>
              </a:rPr>
              <a:t>Returns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405"/>
            <a:ext cx="10515600" cy="4552558"/>
          </a:xfrm>
        </p:spPr>
        <p:txBody>
          <a:bodyPr>
            <a:normAutofit/>
          </a:bodyPr>
          <a:lstStyle/>
          <a:p>
            <a:r>
              <a:rPr lang="en-GB" dirty="0" smtClean="0"/>
              <a:t>No pharmacy returns required – non-CTIMP and no pharmacy accountability maintained.  </a:t>
            </a:r>
          </a:p>
          <a:p>
            <a:pPr lvl="1"/>
            <a:r>
              <a:rPr lang="en-GB" dirty="0" smtClean="0"/>
              <a:t>Orals</a:t>
            </a:r>
            <a:r>
              <a:rPr lang="en-GB" smtClean="0"/>
              <a:t>: trial </a:t>
            </a:r>
            <a:r>
              <a:rPr lang="en-GB" dirty="0" smtClean="0"/>
              <a:t>team to dispose via standard Trust process </a:t>
            </a:r>
          </a:p>
          <a:p>
            <a:pPr lvl="1"/>
            <a:r>
              <a:rPr lang="en-GB" dirty="0" smtClean="0"/>
              <a:t>Vials/packaging: disposed of on ward as per standard process</a:t>
            </a:r>
          </a:p>
          <a:p>
            <a:pPr lvl="1"/>
            <a:r>
              <a:rPr lang="en-GB" dirty="0" smtClean="0"/>
              <a:t>Prefilled syringes: patient to dispose of used injections in sharps bin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97" y="41296"/>
            <a:ext cx="1984903" cy="140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564</Words>
  <Application>Microsoft Office PowerPoint</Application>
  <PresentationFormat>Custom</PresentationFormat>
  <Paragraphs>81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PROFILE</vt:lpstr>
      <vt:lpstr>Content  </vt:lpstr>
      <vt:lpstr>Outline</vt:lpstr>
      <vt:lpstr>Study drugs – orals</vt:lpstr>
      <vt:lpstr>Outline – study drugs – Remsima (1) </vt:lpstr>
      <vt:lpstr>Outline – study drugs – Remsima (2) </vt:lpstr>
      <vt:lpstr>Key points – study drugs – Remsima (3)</vt:lpstr>
      <vt:lpstr>Outline – study drugs - Adalimumab</vt:lpstr>
      <vt:lpstr>Returns</vt:lpstr>
      <vt:lpstr>Personally Identifiable Information  (includes scanning prescriptions to send)</vt:lpstr>
      <vt:lpstr>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DEX-CSDH</dc:title>
  <dc:creator>Lynne Whitehead</dc:creator>
  <cp:lastModifiedBy>Leung, Harvey</cp:lastModifiedBy>
  <cp:revision>131</cp:revision>
  <cp:lastPrinted>2017-11-30T12:10:14Z</cp:lastPrinted>
  <dcterms:created xsi:type="dcterms:W3CDTF">2015-06-22T21:26:59Z</dcterms:created>
  <dcterms:modified xsi:type="dcterms:W3CDTF">2018-05-11T15:58:21Z</dcterms:modified>
</cp:coreProperties>
</file>