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9"/>
  </p:notesMasterIdLst>
  <p:sldIdLst>
    <p:sldId id="256" r:id="rId3"/>
    <p:sldId id="292" r:id="rId4"/>
    <p:sldId id="294" r:id="rId5"/>
    <p:sldId id="257" r:id="rId6"/>
    <p:sldId id="258" r:id="rId7"/>
    <p:sldId id="290" r:id="rId8"/>
    <p:sldId id="259" r:id="rId9"/>
    <p:sldId id="260" r:id="rId10"/>
    <p:sldId id="261" r:id="rId11"/>
    <p:sldId id="297" r:id="rId12"/>
    <p:sldId id="264" r:id="rId13"/>
    <p:sldId id="274" r:id="rId14"/>
    <p:sldId id="275" r:id="rId15"/>
    <p:sldId id="270" r:id="rId16"/>
    <p:sldId id="265" r:id="rId17"/>
    <p:sldId id="276" r:id="rId18"/>
    <p:sldId id="262" r:id="rId19"/>
    <p:sldId id="277" r:id="rId20"/>
    <p:sldId id="271" r:id="rId21"/>
    <p:sldId id="263" r:id="rId22"/>
    <p:sldId id="278" r:id="rId23"/>
    <p:sldId id="268" r:id="rId24"/>
    <p:sldId id="300" r:id="rId25"/>
    <p:sldId id="288" r:id="rId26"/>
    <p:sldId id="295" r:id="rId27"/>
    <p:sldId id="299" r:id="rId28"/>
    <p:sldId id="266" r:id="rId29"/>
    <p:sldId id="269" r:id="rId30"/>
    <p:sldId id="273" r:id="rId31"/>
    <p:sldId id="281" r:id="rId32"/>
    <p:sldId id="282" r:id="rId33"/>
    <p:sldId id="283" r:id="rId34"/>
    <p:sldId id="285" r:id="rId35"/>
    <p:sldId id="286" r:id="rId36"/>
    <p:sldId id="287" r:id="rId37"/>
    <p:sldId id="298"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846" autoAdjust="0"/>
    <p:restoredTop sz="90942" autoAdjust="0"/>
  </p:normalViewPr>
  <p:slideViewPr>
    <p:cSldViewPr>
      <p:cViewPr>
        <p:scale>
          <a:sx n="100" d="100"/>
          <a:sy n="100" d="100"/>
        </p:scale>
        <p:origin x="-1740" y="4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7A6A79-1A5A-4BBA-AEB5-C1A9B6081D77}" type="datetimeFigureOut">
              <a:rPr lang="en-GB" smtClean="0"/>
              <a:t>05/03/2019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346F69-C3F2-4145-AEB5-3A1B6C894D48}" type="slidenum">
              <a:rPr lang="en-GB" smtClean="0"/>
              <a:t>‹#›</a:t>
            </a:fld>
            <a:endParaRPr lang="en-GB"/>
          </a:p>
        </p:txBody>
      </p:sp>
    </p:spTree>
    <p:extLst>
      <p:ext uri="{BB962C8B-B14F-4D97-AF65-F5344CB8AC3E}">
        <p14:creationId xmlns:p14="http://schemas.microsoft.com/office/powerpoint/2010/main" val="6655564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9346F69-C3F2-4145-AEB5-3A1B6C894D48}" type="slidenum">
              <a:rPr lang="en-GB" smtClean="0"/>
              <a:t>1</a:t>
            </a:fld>
            <a:endParaRPr lang="en-GB"/>
          </a:p>
        </p:txBody>
      </p:sp>
    </p:spTree>
    <p:extLst>
      <p:ext uri="{BB962C8B-B14F-4D97-AF65-F5344CB8AC3E}">
        <p14:creationId xmlns:p14="http://schemas.microsoft.com/office/powerpoint/2010/main" val="14059980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itchFamily="34" charset="0"/>
              <a:buChar char="•"/>
            </a:pPr>
            <a:r>
              <a:rPr lang="en-GB" sz="1800" dirty="0" smtClean="0">
                <a:latin typeface="Verdana" panose="020B0604030504040204" pitchFamily="34" charset="0"/>
                <a:ea typeface="Verdana" panose="020B0604030504040204" pitchFamily="34" charset="0"/>
                <a:cs typeface="Verdana" panose="020B0604030504040204" pitchFamily="34" charset="0"/>
              </a:rPr>
              <a:t>Eligibility review and outcome unclear</a:t>
            </a:r>
          </a:p>
          <a:p>
            <a:pPr marL="1081088" lvl="1" indent="-368300">
              <a:buFont typeface="Arial" pitchFamily="34" charset="0"/>
              <a:buChar char="•"/>
            </a:pPr>
            <a:r>
              <a:rPr lang="en-GB" sz="18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Ensure review of participant eligibility fully documented.</a:t>
            </a:r>
          </a:p>
          <a:p>
            <a:pPr marL="1081088" lvl="1" indent="-368300">
              <a:buFont typeface="Arial" pitchFamily="34" charset="0"/>
              <a:buChar char="•"/>
            </a:pPr>
            <a:r>
              <a:rPr lang="en-GB" sz="18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Minimally a statement to confirm eligibility reviewed and outcome.</a:t>
            </a:r>
          </a:p>
          <a:p>
            <a:pPr>
              <a:spcBef>
                <a:spcPts val="1200"/>
              </a:spcBef>
              <a:buFont typeface="Arial" pitchFamily="34" charset="0"/>
              <a:buChar char="•"/>
            </a:pPr>
            <a:endParaRPr lang="en-GB" sz="1800" dirty="0" smtClean="0">
              <a:latin typeface="Verdana" panose="020B0604030504040204" pitchFamily="34" charset="0"/>
              <a:ea typeface="Verdana" panose="020B0604030504040204" pitchFamily="34" charset="0"/>
              <a:cs typeface="Verdana" panose="020B0604030504040204" pitchFamily="34" charset="0"/>
            </a:endParaRPr>
          </a:p>
          <a:p>
            <a:pPr>
              <a:spcBef>
                <a:spcPts val="1200"/>
              </a:spcBef>
              <a:buFont typeface="Arial" pitchFamily="34" charset="0"/>
              <a:buChar char="•"/>
            </a:pPr>
            <a:endParaRPr lang="en-GB" sz="1800" dirty="0" smtClean="0">
              <a:latin typeface="Verdana" panose="020B0604030504040204" pitchFamily="34" charset="0"/>
              <a:ea typeface="Verdana" panose="020B0604030504040204" pitchFamily="34" charset="0"/>
              <a:cs typeface="Verdana" panose="020B0604030504040204" pitchFamily="34" charset="0"/>
            </a:endParaRPr>
          </a:p>
          <a:p>
            <a:pPr>
              <a:spcBef>
                <a:spcPts val="1200"/>
              </a:spcBef>
              <a:buFont typeface="Arial" pitchFamily="34" charset="0"/>
              <a:buChar char="•"/>
            </a:pPr>
            <a:endParaRPr lang="en-GB" sz="1800" dirty="0" smtClean="0">
              <a:latin typeface="Verdana" panose="020B0604030504040204" pitchFamily="34" charset="0"/>
              <a:ea typeface="Verdana" panose="020B0604030504040204" pitchFamily="34" charset="0"/>
              <a:cs typeface="Verdana" panose="020B0604030504040204" pitchFamily="34" charset="0"/>
            </a:endParaRPr>
          </a:p>
          <a:p>
            <a:endParaRPr lang="en-GB" dirty="0"/>
          </a:p>
        </p:txBody>
      </p:sp>
      <p:sp>
        <p:nvSpPr>
          <p:cNvPr id="4" name="Slide Number Placeholder 3"/>
          <p:cNvSpPr>
            <a:spLocks noGrp="1"/>
          </p:cNvSpPr>
          <p:nvPr>
            <p:ph type="sldNum" sz="quarter" idx="10"/>
          </p:nvPr>
        </p:nvSpPr>
        <p:spPr/>
        <p:txBody>
          <a:bodyPr/>
          <a:lstStyle/>
          <a:p>
            <a:fld id="{140AA034-C26E-4F38-9A28-F52E051C8CDF}" type="slidenum">
              <a:rPr lang="en-GB" smtClean="0"/>
              <a:pPr/>
              <a:t>31</a:t>
            </a:fld>
            <a:endParaRPr lang="en-GB"/>
          </a:p>
        </p:txBody>
      </p:sp>
    </p:spTree>
    <p:extLst>
      <p:ext uri="{BB962C8B-B14F-4D97-AF65-F5344CB8AC3E}">
        <p14:creationId xmlns:p14="http://schemas.microsoft.com/office/powerpoint/2010/main" val="37630241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200"/>
              </a:spcBef>
              <a:buFont typeface="Arial" pitchFamily="34" charset="0"/>
              <a:buChar char="•"/>
            </a:pPr>
            <a:r>
              <a:rPr lang="en-GB" sz="1800" dirty="0" smtClean="0">
                <a:latin typeface="Verdana" panose="020B0604030504040204" pitchFamily="34" charset="0"/>
                <a:ea typeface="Verdana" panose="020B0604030504040204" pitchFamily="34" charset="0"/>
                <a:cs typeface="Verdana" panose="020B0604030504040204" pitchFamily="34" charset="0"/>
              </a:rPr>
              <a:t>Blood/urine/ECG results lack of/unclear review by clinicians</a:t>
            </a:r>
          </a:p>
          <a:p>
            <a:pPr marL="1081088" lvl="1" indent="-368300">
              <a:buFont typeface="Arial" pitchFamily="34" charset="0"/>
              <a:buChar char="•"/>
            </a:pPr>
            <a:r>
              <a:rPr lang="en-GB" sz="18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Remind clinicians to review all results and clearly document the review</a:t>
            </a:r>
          </a:p>
          <a:p>
            <a:pPr marL="1081088" lvl="1" indent="-368300">
              <a:buFont typeface="Arial" pitchFamily="34" charset="0"/>
              <a:buChar char="•"/>
            </a:pPr>
            <a:r>
              <a:rPr lang="en-GB" sz="18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Any abnormalities and clinical significance  </a:t>
            </a:r>
          </a:p>
          <a:p>
            <a:pPr>
              <a:spcBef>
                <a:spcPts val="1200"/>
              </a:spcBef>
              <a:buFont typeface="Arial" pitchFamily="34" charset="0"/>
              <a:buChar char="•"/>
            </a:pPr>
            <a:endParaRPr lang="en-GB" sz="1800" dirty="0" smtClean="0">
              <a:latin typeface="Verdana" panose="020B0604030504040204" pitchFamily="34" charset="0"/>
              <a:ea typeface="Verdana" panose="020B0604030504040204" pitchFamily="34" charset="0"/>
              <a:cs typeface="Verdana" panose="020B0604030504040204" pitchFamily="34" charset="0"/>
            </a:endParaRPr>
          </a:p>
          <a:p>
            <a:pPr>
              <a:spcBef>
                <a:spcPts val="1200"/>
              </a:spcBef>
              <a:buFont typeface="Arial" pitchFamily="34" charset="0"/>
              <a:buChar char="•"/>
            </a:pPr>
            <a:r>
              <a:rPr lang="en-GB" sz="1800" dirty="0" smtClean="0">
                <a:latin typeface="Verdana" panose="020B0604030504040204" pitchFamily="34" charset="0"/>
                <a:ea typeface="Verdana" panose="020B0604030504040204" pitchFamily="34" charset="0"/>
                <a:cs typeface="Verdana" panose="020B0604030504040204" pitchFamily="34" charset="0"/>
              </a:rPr>
              <a:t>Completion of trial or withdrawal process unclear</a:t>
            </a:r>
          </a:p>
          <a:p>
            <a:pPr marL="1081088" lvl="1" indent="-368300">
              <a:buFont typeface="Arial" pitchFamily="34" charset="0"/>
              <a:buChar char="•"/>
            </a:pPr>
            <a:r>
              <a:rPr lang="en-GB" sz="18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Document date of last visit / completion of trial</a:t>
            </a:r>
          </a:p>
          <a:p>
            <a:pPr marL="1081088" lvl="1" indent="-368300">
              <a:buFont typeface="Arial" pitchFamily="34" charset="0"/>
              <a:buChar char="•"/>
            </a:pPr>
            <a:r>
              <a:rPr lang="en-GB" sz="18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Ensure to be clear when participant is withdrawn and reason</a:t>
            </a:r>
          </a:p>
          <a:p>
            <a:pPr>
              <a:spcBef>
                <a:spcPts val="1200"/>
              </a:spcBef>
              <a:buFont typeface="Arial" pitchFamily="34" charset="0"/>
              <a:buChar char="•"/>
            </a:pPr>
            <a:endParaRPr lang="en-GB" sz="1800" dirty="0" smtClean="0">
              <a:latin typeface="Verdana" panose="020B0604030504040204" pitchFamily="34" charset="0"/>
              <a:ea typeface="Verdana" panose="020B0604030504040204" pitchFamily="34" charset="0"/>
              <a:cs typeface="Verdana" panose="020B0604030504040204" pitchFamily="34" charset="0"/>
            </a:endParaRPr>
          </a:p>
          <a:p>
            <a:endParaRPr lang="en-GB" dirty="0"/>
          </a:p>
        </p:txBody>
      </p:sp>
      <p:sp>
        <p:nvSpPr>
          <p:cNvPr id="4" name="Slide Number Placeholder 3"/>
          <p:cNvSpPr>
            <a:spLocks noGrp="1"/>
          </p:cNvSpPr>
          <p:nvPr>
            <p:ph type="sldNum" sz="quarter" idx="10"/>
          </p:nvPr>
        </p:nvSpPr>
        <p:spPr/>
        <p:txBody>
          <a:bodyPr/>
          <a:lstStyle/>
          <a:p>
            <a:fld id="{140AA034-C26E-4F38-9A28-F52E051C8CDF}" type="slidenum">
              <a:rPr lang="en-GB" smtClean="0"/>
              <a:pPr/>
              <a:t>32</a:t>
            </a:fld>
            <a:endParaRPr lang="en-GB"/>
          </a:p>
        </p:txBody>
      </p:sp>
    </p:spTree>
    <p:extLst>
      <p:ext uri="{BB962C8B-B14F-4D97-AF65-F5344CB8AC3E}">
        <p14:creationId xmlns:p14="http://schemas.microsoft.com/office/powerpoint/2010/main" val="37630241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6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Always check for the current version in use before signing.</a:t>
            </a:r>
          </a:p>
          <a:p>
            <a:pPr marL="0" marR="0" lvl="1" indent="0" algn="l" defTabSz="914400" rtl="0" eaLnBrk="1" fontAlgn="auto" latinLnBrk="0" hangingPunct="1">
              <a:lnSpc>
                <a:spcPct val="100000"/>
              </a:lnSpc>
              <a:spcBef>
                <a:spcPts val="0"/>
              </a:spcBef>
              <a:spcAft>
                <a:spcPts val="0"/>
              </a:spcAft>
              <a:buClrTx/>
              <a:buSzTx/>
              <a:buFontTx/>
              <a:buNone/>
              <a:tabLst/>
              <a:defRPr/>
            </a:pPr>
            <a:r>
              <a:rPr lang="en-GB" sz="16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Have participant complete and sign consent form in the presence of trial staff</a:t>
            </a:r>
          </a:p>
          <a:p>
            <a:pPr marL="0" marR="0" lvl="1" indent="0" algn="l" defTabSz="914400" rtl="0" eaLnBrk="1" fontAlgn="auto" latinLnBrk="0" hangingPunct="1">
              <a:lnSpc>
                <a:spcPct val="100000"/>
              </a:lnSpc>
              <a:spcBef>
                <a:spcPts val="0"/>
              </a:spcBef>
              <a:spcAft>
                <a:spcPts val="0"/>
              </a:spcAft>
              <a:buClrTx/>
              <a:buSzTx/>
              <a:buFontTx/>
              <a:buNone/>
              <a:tabLst/>
              <a:defRPr/>
            </a:pPr>
            <a:r>
              <a:rPr lang="en-GB" sz="16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Have a check through after participant signs</a:t>
            </a:r>
          </a:p>
          <a:p>
            <a:pPr lvl="1">
              <a:buFont typeface="Arial" pitchFamily="34" charset="0"/>
              <a:buChar char="•"/>
            </a:pPr>
            <a:r>
              <a:rPr lang="en-GB" sz="16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Ensure instructions given to participant</a:t>
            </a:r>
          </a:p>
          <a:p>
            <a:pPr lvl="1">
              <a:buFont typeface="Arial" pitchFamily="34" charset="0"/>
              <a:buChar char="•"/>
            </a:pPr>
            <a:r>
              <a:rPr lang="en-GB" sz="16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Have a check through after participant signs</a:t>
            </a:r>
          </a:p>
          <a:p>
            <a:pPr lvl="1">
              <a:buFont typeface="Arial" pitchFamily="34" charset="0"/>
              <a:buChar char="•"/>
            </a:pPr>
            <a:endParaRPr lang="en-GB" sz="1600"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a:p>
            <a:pPr lvl="0">
              <a:buFont typeface="Arial" pitchFamily="34" charset="0"/>
              <a:buChar char="•"/>
            </a:pPr>
            <a:r>
              <a:rPr lang="en-GB" sz="16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Reminder to give some instructions to participants on how to complete the form, especially optional statements.</a:t>
            </a:r>
          </a:p>
          <a:p>
            <a:pPr marL="623888" lvl="0" indent="-368300">
              <a:buFont typeface="Arial" pitchFamily="34" charset="0"/>
              <a:buChar char="•"/>
            </a:pPr>
            <a:r>
              <a:rPr lang="en-GB" sz="16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Always check through the consent form prior and after signing by participant (version and date of PIS/ICF, participant’s completion, date)</a:t>
            </a:r>
          </a:p>
          <a:p>
            <a:pPr marL="623888" lvl="0" indent="-368300">
              <a:buFont typeface="Arial" pitchFamily="34" charset="0"/>
              <a:buChar char="•"/>
            </a:pPr>
            <a:endParaRPr lang="en-GB" sz="1600"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623888" marR="0" lvl="0" indent="-36830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6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PI’s responsibility to ensure any new staff is appropriately delegated trial tasks before starting any trial activities. </a:t>
            </a:r>
          </a:p>
          <a:p>
            <a:pPr marL="623888" lvl="0" indent="-368300">
              <a:buFont typeface="Arial" pitchFamily="34" charset="0"/>
              <a:buChar char="•"/>
            </a:pPr>
            <a:endParaRPr lang="en-GB" sz="1600"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a:p>
            <a:pPr lvl="1">
              <a:buFont typeface="Arial" pitchFamily="34" charset="0"/>
              <a:buChar char="•"/>
            </a:pPr>
            <a:endParaRPr lang="en-GB" sz="1600"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GB" sz="1600"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GB" sz="1600"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GB" sz="1600"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a:p>
            <a:endParaRPr lang="en-GB" dirty="0"/>
          </a:p>
        </p:txBody>
      </p:sp>
      <p:sp>
        <p:nvSpPr>
          <p:cNvPr id="4" name="Slide Number Placeholder 3"/>
          <p:cNvSpPr>
            <a:spLocks noGrp="1"/>
          </p:cNvSpPr>
          <p:nvPr>
            <p:ph type="sldNum" sz="quarter" idx="10"/>
          </p:nvPr>
        </p:nvSpPr>
        <p:spPr/>
        <p:txBody>
          <a:bodyPr/>
          <a:lstStyle/>
          <a:p>
            <a:fld id="{140AA034-C26E-4F38-9A28-F52E051C8CDF}" type="slidenum">
              <a:rPr lang="en-GB" smtClean="0"/>
              <a:pPr/>
              <a:t>33</a:t>
            </a:fld>
            <a:endParaRPr lang="en-GB"/>
          </a:p>
        </p:txBody>
      </p:sp>
    </p:spTree>
    <p:extLst>
      <p:ext uri="{BB962C8B-B14F-4D97-AF65-F5344CB8AC3E}">
        <p14:creationId xmlns:p14="http://schemas.microsoft.com/office/powerpoint/2010/main" val="6423189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sz="1600" i="0" dirty="0" smtClean="0">
                <a:solidFill>
                  <a:schemeClr val="tx2"/>
                </a:solidFill>
                <a:latin typeface="Verdana" panose="020B0604030504040204" pitchFamily="34" charset="0"/>
                <a:ea typeface="Verdana" panose="020B0604030504040204" pitchFamily="34" charset="0"/>
                <a:cs typeface="Verdana" panose="020B0604030504040204" pitchFamily="34" charset="0"/>
              </a:rPr>
              <a:t>Note in the ICH</a:t>
            </a:r>
            <a:r>
              <a:rPr lang="en-GB" sz="1600" i="0" baseline="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GCP E6 R(2) addendum </a:t>
            </a:r>
            <a:endParaRPr lang="en-GB" sz="1600"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GB" sz="1600" i="0"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fld id="{140AA034-C26E-4F38-9A28-F52E051C8CDF}" type="slidenum">
              <a:rPr lang="en-GB" smtClean="0"/>
              <a:pPr/>
              <a:t>34</a:t>
            </a:fld>
            <a:endParaRPr lang="en-GB"/>
          </a:p>
        </p:txBody>
      </p:sp>
    </p:spTree>
    <p:extLst>
      <p:ext uri="{BB962C8B-B14F-4D97-AF65-F5344CB8AC3E}">
        <p14:creationId xmlns:p14="http://schemas.microsoft.com/office/powerpoint/2010/main" val="6423189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Verdana" panose="020B0604030504040204" pitchFamily="34" charset="0"/>
                <a:ea typeface="Verdana" panose="020B0604030504040204" pitchFamily="34" charset="0"/>
                <a:cs typeface="Verdana" panose="020B0604030504040204" pitchFamily="34" charset="0"/>
              </a:rPr>
              <a:t>Documents filed are: incorrect (belongs</a:t>
            </a:r>
            <a:r>
              <a:rPr lang="en-GB" sz="1200" baseline="0" dirty="0" smtClean="0">
                <a:latin typeface="Verdana" panose="020B0604030504040204" pitchFamily="34" charset="0"/>
                <a:ea typeface="Verdana" panose="020B0604030504040204" pitchFamily="34" charset="0"/>
                <a:cs typeface="Verdana" panose="020B0604030504040204" pitchFamily="34" charset="0"/>
              </a:rPr>
              <a:t> to another trial) </a:t>
            </a:r>
            <a:r>
              <a:rPr lang="en-GB" sz="1200" dirty="0" smtClean="0">
                <a:latin typeface="Verdana" panose="020B0604030504040204" pitchFamily="34" charset="0"/>
                <a:ea typeface="Verdana" panose="020B0604030504040204" pitchFamily="34" charset="0"/>
                <a:cs typeface="Verdana" panose="020B0604030504040204" pitchFamily="34" charset="0"/>
              </a:rPr>
              <a:t>/ duplicated / inconsistently filed / in the wrong sections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smtClean="0">
              <a:latin typeface="Verdana" panose="020B0604030504040204" pitchFamily="34" charset="0"/>
              <a:ea typeface="Verdana" panose="020B0604030504040204" pitchFamily="34" charset="0"/>
              <a:cs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Verdana" panose="020B0604030504040204" pitchFamily="34" charset="0"/>
                <a:ea typeface="Verdana" panose="020B0604030504040204" pitchFamily="34" charset="0"/>
                <a:cs typeface="Verdana" panose="020B0604030504040204" pitchFamily="34" charset="0"/>
              </a:rPr>
              <a:t>Documents not filed in a timely manner</a:t>
            </a:r>
            <a:r>
              <a:rPr lang="en-GB" sz="1200" baseline="0" dirty="0" smtClean="0">
                <a:latin typeface="Verdana" panose="020B0604030504040204" pitchFamily="34" charset="0"/>
                <a:ea typeface="Verdana" panose="020B0604030504040204" pitchFamily="34" charset="0"/>
                <a:cs typeface="Verdana" panose="020B0604030504040204" pitchFamily="34" charset="0"/>
              </a:rPr>
              <a:t> – </a:t>
            </a:r>
            <a:r>
              <a:rPr lang="en-GB" sz="1200" baseline="0" dirty="0" err="1" smtClean="0">
                <a:latin typeface="Verdana" panose="020B0604030504040204" pitchFamily="34" charset="0"/>
                <a:ea typeface="Verdana" panose="020B0604030504040204" pitchFamily="34" charset="0"/>
                <a:cs typeface="Verdana" panose="020B0604030504040204" pitchFamily="34" charset="0"/>
              </a:rPr>
              <a:t>eg</a:t>
            </a:r>
            <a:r>
              <a:rPr lang="en-GB" sz="1200" baseline="0" dirty="0" smtClean="0">
                <a:latin typeface="Verdana" panose="020B0604030504040204" pitchFamily="34" charset="0"/>
                <a:ea typeface="Verdana" panose="020B0604030504040204" pitchFamily="34" charset="0"/>
                <a:cs typeface="Verdana" panose="020B0604030504040204" pitchFamily="34" charset="0"/>
              </a:rPr>
              <a:t>. Past 3 amendments not filed.</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aseline="0" dirty="0" smtClean="0">
              <a:latin typeface="Verdana" panose="020B0604030504040204" pitchFamily="34" charset="0"/>
              <a:ea typeface="Verdana" panose="020B0604030504040204" pitchFamily="34" charset="0"/>
              <a:cs typeface="Verdana" panose="020B060403050404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latin typeface="Verdana" panose="020B0604030504040204" pitchFamily="34" charset="0"/>
                <a:ea typeface="Verdana" panose="020B0604030504040204" pitchFamily="34" charset="0"/>
                <a:cs typeface="Verdana" panose="020B0604030504040204" pitchFamily="34" charset="0"/>
              </a:rPr>
              <a:t>Many of these were also examples given at last year’s MHRA symposia</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fld id="{140AA034-C26E-4F38-9A28-F52E051C8CDF}" type="slidenum">
              <a:rPr lang="en-GB" smtClean="0"/>
              <a:pPr/>
              <a:t>35</a:t>
            </a:fld>
            <a:endParaRPr lang="en-GB"/>
          </a:p>
        </p:txBody>
      </p:sp>
    </p:spTree>
    <p:extLst>
      <p:ext uri="{BB962C8B-B14F-4D97-AF65-F5344CB8AC3E}">
        <p14:creationId xmlns:p14="http://schemas.microsoft.com/office/powerpoint/2010/main" val="642318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dirty="0" smtClean="0"/>
              <a:t>Nicely illustrates variability of dis course as seen in the IBSEN study - a</a:t>
            </a:r>
          </a:p>
        </p:txBody>
      </p:sp>
      <p:sp>
        <p:nvSpPr>
          <p:cNvPr id="604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BD69B6C-08C5-49B0-8561-3904F87D7A70}" type="slidenum">
              <a:rPr lang="en-GB" smtClean="0">
                <a:solidFill>
                  <a:prstClr val="black"/>
                </a:solidFill>
              </a:rPr>
              <a:pPr fontAlgn="base">
                <a:spcBef>
                  <a:spcPct val="0"/>
                </a:spcBef>
                <a:spcAft>
                  <a:spcPct val="0"/>
                </a:spcAft>
                <a:defRPr/>
              </a:pPr>
              <a:t>3</a:t>
            </a:fld>
            <a:endParaRPr lang="en-GB" smtClean="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smtClean="0">
                <a:solidFill>
                  <a:schemeClr val="tx1"/>
                </a:solidFill>
                <a:latin typeface="+mn-lt"/>
                <a:ea typeface="+mn-ea"/>
                <a:cs typeface="+mn-cs"/>
              </a:rPr>
              <a:t>Participants will be registered and a trial number will be assigned. </a:t>
            </a:r>
          </a:p>
          <a:p>
            <a:r>
              <a:rPr lang="en-GB" sz="1200" b="0" i="0" u="none" strike="noStrike" kern="1200" baseline="0" dirty="0" smtClean="0">
                <a:solidFill>
                  <a:schemeClr val="tx1"/>
                </a:solidFill>
                <a:latin typeface="+mn-lt"/>
                <a:ea typeface="+mn-ea"/>
                <a:cs typeface="+mn-cs"/>
              </a:rPr>
              <a:t>Patients must have active disease (HBI &gt; 7) and not be on any glucocorticoid or immunomodulator treatment at time of recruitment. Patients who have been diagnosed within the last 3 months and have already completed a reducing regimen of glucocorticoids would be eligible for inclusion if their disease remains active. </a:t>
            </a:r>
          </a:p>
          <a:p>
            <a:r>
              <a:rPr lang="en-GB" sz="1200" b="0" i="0" u="none" strike="noStrike" kern="1200" baseline="0" dirty="0" smtClean="0">
                <a:solidFill>
                  <a:schemeClr val="tx1"/>
                </a:solidFill>
                <a:latin typeface="+mn-lt"/>
                <a:ea typeface="+mn-ea"/>
                <a:cs typeface="+mn-cs"/>
              </a:rPr>
              <a:t>An 8 week reducing course of Prednisolone will be started at screening. This is to ensure any potential participants are not left with active disease without any form of treatment prior to randomisation. </a:t>
            </a:r>
            <a:endParaRPr lang="en-GB" dirty="0"/>
          </a:p>
        </p:txBody>
      </p:sp>
      <p:sp>
        <p:nvSpPr>
          <p:cNvPr id="4" name="Slide Number Placeholder 3"/>
          <p:cNvSpPr>
            <a:spLocks noGrp="1"/>
          </p:cNvSpPr>
          <p:nvPr>
            <p:ph type="sldNum" sz="quarter" idx="10"/>
          </p:nvPr>
        </p:nvSpPr>
        <p:spPr/>
        <p:txBody>
          <a:bodyPr/>
          <a:lstStyle/>
          <a:p>
            <a:fld id="{39346F69-C3F2-4145-AEB5-3A1B6C894D48}" type="slidenum">
              <a:rPr lang="en-GB" smtClean="0"/>
              <a:t>13</a:t>
            </a:fld>
            <a:endParaRPr lang="en-GB"/>
          </a:p>
        </p:txBody>
      </p:sp>
    </p:spTree>
    <p:extLst>
      <p:ext uri="{BB962C8B-B14F-4D97-AF65-F5344CB8AC3E}">
        <p14:creationId xmlns:p14="http://schemas.microsoft.com/office/powerpoint/2010/main" val="27914746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Form 1) Site staff enter the screening number and site number when they have screened a patient and sent sample for testing.</a:t>
            </a:r>
          </a:p>
          <a:p>
            <a:pPr lvl="0"/>
            <a:r>
              <a:rPr lang="en-GB" sz="1200" kern="1200" dirty="0" smtClean="0">
                <a:solidFill>
                  <a:schemeClr val="tx1"/>
                </a:solidFill>
                <a:effectLst/>
                <a:latin typeface="+mn-lt"/>
                <a:ea typeface="+mn-ea"/>
                <a:cs typeface="+mn-cs"/>
              </a:rPr>
              <a:t>Form 2) Trial Admin (me) enters IBD status on arrival of result and assigns it to the correct trial ID/screening number in the system.</a:t>
            </a:r>
          </a:p>
          <a:p>
            <a:pPr lvl="0"/>
            <a:r>
              <a:rPr lang="en-GB" sz="1200" kern="1200" dirty="0" smtClean="0">
                <a:solidFill>
                  <a:schemeClr val="tx1"/>
                </a:solidFill>
                <a:effectLst/>
                <a:latin typeface="+mn-lt"/>
                <a:ea typeface="+mn-ea"/>
                <a:cs typeface="+mn-cs"/>
              </a:rPr>
              <a:t>Form 3) a trial/screening ID is displayed, </a:t>
            </a:r>
            <a:r>
              <a:rPr lang="en-GB" sz="1200" b="1" kern="1200" dirty="0" smtClean="0">
                <a:solidFill>
                  <a:schemeClr val="tx1"/>
                </a:solidFill>
                <a:effectLst/>
                <a:latin typeface="+mn-lt"/>
                <a:ea typeface="+mn-ea"/>
                <a:cs typeface="+mn-cs"/>
              </a:rPr>
              <a:t>but only if</a:t>
            </a:r>
            <a:r>
              <a:rPr lang="en-GB" sz="1200" kern="1200" dirty="0" smtClean="0">
                <a:solidFill>
                  <a:schemeClr val="tx1"/>
                </a:solidFill>
                <a:effectLst/>
                <a:latin typeface="+mn-lt"/>
                <a:ea typeface="+mn-ea"/>
                <a:cs typeface="+mn-cs"/>
              </a:rPr>
              <a:t> step 1 and 2 have taken place. Site staff click on trial number and perform randomisation. </a:t>
            </a:r>
          </a:p>
          <a:p>
            <a:endParaRPr lang="en-GB" dirty="0"/>
          </a:p>
        </p:txBody>
      </p:sp>
      <p:sp>
        <p:nvSpPr>
          <p:cNvPr id="4" name="Slide Number Placeholder 3"/>
          <p:cNvSpPr>
            <a:spLocks noGrp="1"/>
          </p:cNvSpPr>
          <p:nvPr>
            <p:ph type="sldNum" sz="quarter" idx="10"/>
          </p:nvPr>
        </p:nvSpPr>
        <p:spPr/>
        <p:txBody>
          <a:bodyPr/>
          <a:lstStyle/>
          <a:p>
            <a:fld id="{39346F69-C3F2-4145-AEB5-3A1B6C894D48}" type="slidenum">
              <a:rPr lang="en-GB" smtClean="0"/>
              <a:t>14</a:t>
            </a:fld>
            <a:endParaRPr lang="en-GB"/>
          </a:p>
        </p:txBody>
      </p:sp>
    </p:spTree>
    <p:extLst>
      <p:ext uri="{BB962C8B-B14F-4D97-AF65-F5344CB8AC3E}">
        <p14:creationId xmlns:p14="http://schemas.microsoft.com/office/powerpoint/2010/main" val="5954861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9346F69-C3F2-4145-AEB5-3A1B6C894D48}" type="slidenum">
              <a:rPr lang="en-GB" smtClean="0"/>
              <a:t>15</a:t>
            </a:fld>
            <a:endParaRPr lang="en-GB"/>
          </a:p>
        </p:txBody>
      </p:sp>
    </p:spTree>
    <p:extLst>
      <p:ext uri="{BB962C8B-B14F-4D97-AF65-F5344CB8AC3E}">
        <p14:creationId xmlns:p14="http://schemas.microsoft.com/office/powerpoint/2010/main" val="26633109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Baseline = week 0</a:t>
            </a:r>
          </a:p>
          <a:p>
            <a:r>
              <a:rPr lang="en-GB" dirty="0" err="1" smtClean="0"/>
              <a:t>Inflix</a:t>
            </a:r>
            <a:r>
              <a:rPr lang="en-GB" dirty="0" smtClean="0"/>
              <a:t> starts = week 2</a:t>
            </a:r>
          </a:p>
          <a:p>
            <a:r>
              <a:rPr lang="en-GB" dirty="0" err="1" smtClean="0"/>
              <a:t>Inflix</a:t>
            </a:r>
            <a:r>
              <a:rPr lang="en-GB" dirty="0" smtClean="0"/>
              <a:t> = week 4</a:t>
            </a:r>
          </a:p>
          <a:p>
            <a:r>
              <a:rPr lang="en-GB" dirty="0" err="1" smtClean="0"/>
              <a:t>Inflix</a:t>
            </a:r>
            <a:r>
              <a:rPr lang="en-GB" dirty="0" smtClean="0"/>
              <a:t> = week 8</a:t>
            </a:r>
          </a:p>
          <a:p>
            <a:r>
              <a:rPr lang="en-GB" dirty="0" err="1" smtClean="0"/>
              <a:t>Inflix</a:t>
            </a:r>
            <a:r>
              <a:rPr lang="en-GB" dirty="0" smtClean="0"/>
              <a:t> = every 8 weeks</a:t>
            </a:r>
            <a:endParaRPr lang="en-GB" dirty="0"/>
          </a:p>
        </p:txBody>
      </p:sp>
      <p:sp>
        <p:nvSpPr>
          <p:cNvPr id="4" name="Slide Number Placeholder 3"/>
          <p:cNvSpPr>
            <a:spLocks noGrp="1"/>
          </p:cNvSpPr>
          <p:nvPr>
            <p:ph type="sldNum" sz="quarter" idx="10"/>
          </p:nvPr>
        </p:nvSpPr>
        <p:spPr/>
        <p:txBody>
          <a:bodyPr/>
          <a:lstStyle/>
          <a:p>
            <a:fld id="{39346F69-C3F2-4145-AEB5-3A1B6C894D48}" type="slidenum">
              <a:rPr lang="en-GB" smtClean="0"/>
              <a:t>18</a:t>
            </a:fld>
            <a:endParaRPr lang="en-GB"/>
          </a:p>
        </p:txBody>
      </p:sp>
    </p:spTree>
    <p:extLst>
      <p:ext uri="{BB962C8B-B14F-4D97-AF65-F5344CB8AC3E}">
        <p14:creationId xmlns:p14="http://schemas.microsoft.com/office/powerpoint/2010/main" val="9777788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Need to clearly explain follow up visit requirements and end of study visit requirements</a:t>
            </a:r>
            <a:endParaRPr lang="en-GB" dirty="0"/>
          </a:p>
        </p:txBody>
      </p:sp>
      <p:sp>
        <p:nvSpPr>
          <p:cNvPr id="4" name="Slide Number Placeholder 3"/>
          <p:cNvSpPr>
            <a:spLocks noGrp="1"/>
          </p:cNvSpPr>
          <p:nvPr>
            <p:ph type="sldNum" sz="quarter" idx="10"/>
          </p:nvPr>
        </p:nvSpPr>
        <p:spPr/>
        <p:txBody>
          <a:bodyPr/>
          <a:lstStyle/>
          <a:p>
            <a:fld id="{39346F69-C3F2-4145-AEB5-3A1B6C894D48}" type="slidenum">
              <a:rPr lang="en-GB" smtClean="0"/>
              <a:t>20</a:t>
            </a:fld>
            <a:endParaRPr lang="en-GB"/>
          </a:p>
        </p:txBody>
      </p:sp>
    </p:spTree>
    <p:extLst>
      <p:ext uri="{BB962C8B-B14F-4D97-AF65-F5344CB8AC3E}">
        <p14:creationId xmlns:p14="http://schemas.microsoft.com/office/powerpoint/2010/main" val="29108483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9346F69-C3F2-4145-AEB5-3A1B6C894D48}" type="slidenum">
              <a:rPr lang="en-GB" smtClean="0"/>
              <a:t>28</a:t>
            </a:fld>
            <a:endParaRPr lang="en-GB"/>
          </a:p>
        </p:txBody>
      </p:sp>
    </p:spTree>
    <p:extLst>
      <p:ext uri="{BB962C8B-B14F-4D97-AF65-F5344CB8AC3E}">
        <p14:creationId xmlns:p14="http://schemas.microsoft.com/office/powerpoint/2010/main" val="12116806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40AA034-C26E-4F38-9A28-F52E051C8CDF}" type="slidenum">
              <a:rPr lang="en-GB" smtClean="0"/>
              <a:pPr/>
              <a:t>30</a:t>
            </a:fld>
            <a:endParaRPr lang="en-GB"/>
          </a:p>
        </p:txBody>
      </p:sp>
    </p:spTree>
    <p:extLst>
      <p:ext uri="{BB962C8B-B14F-4D97-AF65-F5344CB8AC3E}">
        <p14:creationId xmlns:p14="http://schemas.microsoft.com/office/powerpoint/2010/main" val="3763024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6FE5378-251E-462F-85DC-1B578516CA08}" type="datetimeFigureOut">
              <a:rPr lang="en-GB" smtClean="0"/>
              <a:t>05/03/2019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60661D-EBDF-475F-A2C9-D1A60C26DA29}" type="slidenum">
              <a:rPr lang="en-GB" smtClean="0"/>
              <a:t>‹#›</a:t>
            </a:fld>
            <a:endParaRPr lang="en-GB"/>
          </a:p>
        </p:txBody>
      </p:sp>
    </p:spTree>
    <p:extLst>
      <p:ext uri="{BB962C8B-B14F-4D97-AF65-F5344CB8AC3E}">
        <p14:creationId xmlns:p14="http://schemas.microsoft.com/office/powerpoint/2010/main" val="2091455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6FE5378-251E-462F-85DC-1B578516CA08}" type="datetimeFigureOut">
              <a:rPr lang="en-GB" smtClean="0"/>
              <a:t>05/03/2019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60661D-EBDF-475F-A2C9-D1A60C26DA29}" type="slidenum">
              <a:rPr lang="en-GB" smtClean="0"/>
              <a:t>‹#›</a:t>
            </a:fld>
            <a:endParaRPr lang="en-GB"/>
          </a:p>
        </p:txBody>
      </p:sp>
    </p:spTree>
    <p:extLst>
      <p:ext uri="{BB962C8B-B14F-4D97-AF65-F5344CB8AC3E}">
        <p14:creationId xmlns:p14="http://schemas.microsoft.com/office/powerpoint/2010/main" val="4152223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6FE5378-251E-462F-85DC-1B578516CA08}" type="datetimeFigureOut">
              <a:rPr lang="en-GB" smtClean="0"/>
              <a:t>05/03/2019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60661D-EBDF-475F-A2C9-D1A60C26DA29}" type="slidenum">
              <a:rPr lang="en-GB" smtClean="0"/>
              <a:t>‹#›</a:t>
            </a:fld>
            <a:endParaRPr lang="en-GB"/>
          </a:p>
        </p:txBody>
      </p:sp>
    </p:spTree>
    <p:extLst>
      <p:ext uri="{BB962C8B-B14F-4D97-AF65-F5344CB8AC3E}">
        <p14:creationId xmlns:p14="http://schemas.microsoft.com/office/powerpoint/2010/main" val="3703322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pic>
        <p:nvPicPr>
          <p:cNvPr id="4" name="Picture 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113" y="-19050"/>
            <a:ext cx="9215438" cy="691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685800" y="2130425"/>
            <a:ext cx="7772400" cy="1470025"/>
          </a:xfrm>
        </p:spPr>
        <p:txBody>
          <a:bodyPr/>
          <a:lstStyle/>
          <a:p>
            <a:r>
              <a:rPr lang="de-DE"/>
              <a:t>Titelmasterformat durch Klicken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endParaRPr lang="en-US"/>
          </a:p>
        </p:txBody>
      </p:sp>
    </p:spTree>
    <p:extLst>
      <p:ext uri="{BB962C8B-B14F-4D97-AF65-F5344CB8AC3E}">
        <p14:creationId xmlns:p14="http://schemas.microsoft.com/office/powerpoint/2010/main" val="31279726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Tree>
    <p:extLst>
      <p:ext uri="{BB962C8B-B14F-4D97-AF65-F5344CB8AC3E}">
        <p14:creationId xmlns:p14="http://schemas.microsoft.com/office/powerpoint/2010/main" val="11405358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Tree>
    <p:extLst>
      <p:ext uri="{BB962C8B-B14F-4D97-AF65-F5344CB8AC3E}">
        <p14:creationId xmlns:p14="http://schemas.microsoft.com/office/powerpoint/2010/main" val="6140453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Inhaltsplatzhalter 2"/>
          <p:cNvSpPr>
            <a:spLocks noGrp="1"/>
          </p:cNvSpPr>
          <p:nvPr>
            <p:ph sz="half" idx="1"/>
          </p:nvPr>
        </p:nvSpPr>
        <p:spPr>
          <a:xfrm>
            <a:off x="755650" y="2100263"/>
            <a:ext cx="3848100" cy="4208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Inhaltsplatzhalter 3"/>
          <p:cNvSpPr>
            <a:spLocks noGrp="1"/>
          </p:cNvSpPr>
          <p:nvPr>
            <p:ph sz="half" idx="2"/>
          </p:nvPr>
        </p:nvSpPr>
        <p:spPr>
          <a:xfrm>
            <a:off x="4756150" y="2100263"/>
            <a:ext cx="3848100" cy="4208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Tree>
    <p:extLst>
      <p:ext uri="{BB962C8B-B14F-4D97-AF65-F5344CB8AC3E}">
        <p14:creationId xmlns:p14="http://schemas.microsoft.com/office/powerpoint/2010/main" val="8685213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Tree>
    <p:extLst>
      <p:ext uri="{BB962C8B-B14F-4D97-AF65-F5344CB8AC3E}">
        <p14:creationId xmlns:p14="http://schemas.microsoft.com/office/powerpoint/2010/main" val="29176913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Tree>
    <p:extLst>
      <p:ext uri="{BB962C8B-B14F-4D97-AF65-F5344CB8AC3E}">
        <p14:creationId xmlns:p14="http://schemas.microsoft.com/office/powerpoint/2010/main" val="4203199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1631008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extLst>
      <p:ext uri="{BB962C8B-B14F-4D97-AF65-F5344CB8AC3E}">
        <p14:creationId xmlns:p14="http://schemas.microsoft.com/office/powerpoint/2010/main" val="1603407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6FE5378-251E-462F-85DC-1B578516CA08}" type="datetimeFigureOut">
              <a:rPr lang="en-GB" smtClean="0"/>
              <a:t>05/03/2019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60661D-EBDF-475F-A2C9-D1A60C26DA29}" type="slidenum">
              <a:rPr lang="en-GB" smtClean="0"/>
              <a:t>‹#›</a:t>
            </a:fld>
            <a:endParaRPr lang="en-GB"/>
          </a:p>
        </p:txBody>
      </p:sp>
    </p:spTree>
    <p:extLst>
      <p:ext uri="{BB962C8B-B14F-4D97-AF65-F5344CB8AC3E}">
        <p14:creationId xmlns:p14="http://schemas.microsoft.com/office/powerpoint/2010/main" val="12119638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extLst>
      <p:ext uri="{BB962C8B-B14F-4D97-AF65-F5344CB8AC3E}">
        <p14:creationId xmlns:p14="http://schemas.microsoft.com/office/powerpoint/2010/main" val="18096067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Tree>
    <p:extLst>
      <p:ext uri="{BB962C8B-B14F-4D97-AF65-F5344CB8AC3E}">
        <p14:creationId xmlns:p14="http://schemas.microsoft.com/office/powerpoint/2010/main" val="24614290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42100" y="1052513"/>
            <a:ext cx="1962150" cy="5256212"/>
          </a:xfrm>
        </p:spPr>
        <p:txBody>
          <a:bodyPr vert="eaVert"/>
          <a:lstStyle/>
          <a:p>
            <a:r>
              <a:rPr lang="de-DE"/>
              <a:t>Titelmasterformat durch Klicken bearbeiten</a:t>
            </a:r>
            <a:endParaRPr lang="en-US"/>
          </a:p>
        </p:txBody>
      </p:sp>
      <p:sp>
        <p:nvSpPr>
          <p:cNvPr id="3" name="Vertikaler Textplatzhalter 2"/>
          <p:cNvSpPr>
            <a:spLocks noGrp="1"/>
          </p:cNvSpPr>
          <p:nvPr>
            <p:ph type="body" orient="vert" idx="1"/>
          </p:nvPr>
        </p:nvSpPr>
        <p:spPr>
          <a:xfrm>
            <a:off x="755650" y="1052513"/>
            <a:ext cx="5734050" cy="5256212"/>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Tree>
    <p:extLst>
      <p:ext uri="{BB962C8B-B14F-4D97-AF65-F5344CB8AC3E}">
        <p14:creationId xmlns:p14="http://schemas.microsoft.com/office/powerpoint/2010/main" val="1505934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FE5378-251E-462F-85DC-1B578516CA08}" type="datetimeFigureOut">
              <a:rPr lang="en-GB" smtClean="0"/>
              <a:t>05/03/2019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60661D-EBDF-475F-A2C9-D1A60C26DA29}" type="slidenum">
              <a:rPr lang="en-GB" smtClean="0"/>
              <a:t>‹#›</a:t>
            </a:fld>
            <a:endParaRPr lang="en-GB"/>
          </a:p>
        </p:txBody>
      </p:sp>
    </p:spTree>
    <p:extLst>
      <p:ext uri="{BB962C8B-B14F-4D97-AF65-F5344CB8AC3E}">
        <p14:creationId xmlns:p14="http://schemas.microsoft.com/office/powerpoint/2010/main" val="2666113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6FE5378-251E-462F-85DC-1B578516CA08}" type="datetimeFigureOut">
              <a:rPr lang="en-GB" smtClean="0"/>
              <a:t>05/03/2019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60661D-EBDF-475F-A2C9-D1A60C26DA29}" type="slidenum">
              <a:rPr lang="en-GB" smtClean="0"/>
              <a:t>‹#›</a:t>
            </a:fld>
            <a:endParaRPr lang="en-GB"/>
          </a:p>
        </p:txBody>
      </p:sp>
    </p:spTree>
    <p:extLst>
      <p:ext uri="{BB962C8B-B14F-4D97-AF65-F5344CB8AC3E}">
        <p14:creationId xmlns:p14="http://schemas.microsoft.com/office/powerpoint/2010/main" val="4011783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6FE5378-251E-462F-85DC-1B578516CA08}" type="datetimeFigureOut">
              <a:rPr lang="en-GB" smtClean="0"/>
              <a:t>05/03/2019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460661D-EBDF-475F-A2C9-D1A60C26DA29}" type="slidenum">
              <a:rPr lang="en-GB" smtClean="0"/>
              <a:t>‹#›</a:t>
            </a:fld>
            <a:endParaRPr lang="en-GB"/>
          </a:p>
        </p:txBody>
      </p:sp>
    </p:spTree>
    <p:extLst>
      <p:ext uri="{BB962C8B-B14F-4D97-AF65-F5344CB8AC3E}">
        <p14:creationId xmlns:p14="http://schemas.microsoft.com/office/powerpoint/2010/main" val="1077702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6FE5378-251E-462F-85DC-1B578516CA08}" type="datetimeFigureOut">
              <a:rPr lang="en-GB" smtClean="0"/>
              <a:t>05/03/2019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60661D-EBDF-475F-A2C9-D1A60C26DA29}" type="slidenum">
              <a:rPr lang="en-GB" smtClean="0"/>
              <a:t>‹#›</a:t>
            </a:fld>
            <a:endParaRPr lang="en-GB"/>
          </a:p>
        </p:txBody>
      </p:sp>
    </p:spTree>
    <p:extLst>
      <p:ext uri="{BB962C8B-B14F-4D97-AF65-F5344CB8AC3E}">
        <p14:creationId xmlns:p14="http://schemas.microsoft.com/office/powerpoint/2010/main" val="479885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FE5378-251E-462F-85DC-1B578516CA08}" type="datetimeFigureOut">
              <a:rPr lang="en-GB" smtClean="0"/>
              <a:t>05/03/2019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460661D-EBDF-475F-A2C9-D1A60C26DA29}" type="slidenum">
              <a:rPr lang="en-GB" smtClean="0"/>
              <a:t>‹#›</a:t>
            </a:fld>
            <a:endParaRPr lang="en-GB"/>
          </a:p>
        </p:txBody>
      </p:sp>
    </p:spTree>
    <p:extLst>
      <p:ext uri="{BB962C8B-B14F-4D97-AF65-F5344CB8AC3E}">
        <p14:creationId xmlns:p14="http://schemas.microsoft.com/office/powerpoint/2010/main" val="2741873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FE5378-251E-462F-85DC-1B578516CA08}" type="datetimeFigureOut">
              <a:rPr lang="en-GB" smtClean="0"/>
              <a:t>05/03/2019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60661D-EBDF-475F-A2C9-D1A60C26DA29}" type="slidenum">
              <a:rPr lang="en-GB" smtClean="0"/>
              <a:t>‹#›</a:t>
            </a:fld>
            <a:endParaRPr lang="en-GB"/>
          </a:p>
        </p:txBody>
      </p:sp>
    </p:spTree>
    <p:extLst>
      <p:ext uri="{BB962C8B-B14F-4D97-AF65-F5344CB8AC3E}">
        <p14:creationId xmlns:p14="http://schemas.microsoft.com/office/powerpoint/2010/main" val="3591207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FE5378-251E-462F-85DC-1B578516CA08}" type="datetimeFigureOut">
              <a:rPr lang="en-GB" smtClean="0"/>
              <a:t>05/03/2019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60661D-EBDF-475F-A2C9-D1A60C26DA29}" type="slidenum">
              <a:rPr lang="en-GB" smtClean="0"/>
              <a:t>‹#›</a:t>
            </a:fld>
            <a:endParaRPr lang="en-GB"/>
          </a:p>
        </p:txBody>
      </p:sp>
    </p:spTree>
    <p:extLst>
      <p:ext uri="{BB962C8B-B14F-4D97-AF65-F5344CB8AC3E}">
        <p14:creationId xmlns:p14="http://schemas.microsoft.com/office/powerpoint/2010/main" val="1847675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FE5378-251E-462F-85DC-1B578516CA08}" type="datetimeFigureOut">
              <a:rPr lang="en-GB" smtClean="0"/>
              <a:t>05/03/2019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60661D-EBDF-475F-A2C9-D1A60C26DA29}" type="slidenum">
              <a:rPr lang="en-GB" smtClean="0"/>
              <a:t>‹#›</a:t>
            </a:fld>
            <a:endParaRPr lang="en-GB"/>
          </a:p>
        </p:txBody>
      </p:sp>
    </p:spTree>
    <p:extLst>
      <p:ext uri="{BB962C8B-B14F-4D97-AF65-F5344CB8AC3E}">
        <p14:creationId xmlns:p14="http://schemas.microsoft.com/office/powerpoint/2010/main" val="34740030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PPT_background-01"/>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755650" y="1052513"/>
            <a:ext cx="78486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en-US" smtClean="0"/>
              <a:t>Klik om het opmaakprofiel te bewerken</a:t>
            </a:r>
          </a:p>
        </p:txBody>
      </p:sp>
      <p:sp>
        <p:nvSpPr>
          <p:cNvPr id="1028" name="Rectangle 3"/>
          <p:cNvSpPr>
            <a:spLocks noGrp="1" noChangeArrowheads="1"/>
          </p:cNvSpPr>
          <p:nvPr>
            <p:ph type="body" idx="1"/>
          </p:nvPr>
        </p:nvSpPr>
        <p:spPr bwMode="auto">
          <a:xfrm>
            <a:off x="755650" y="2100263"/>
            <a:ext cx="7848600" cy="420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en-US" smtClean="0"/>
              <a:t>Klik om de opmaakprofielen van de modeltekst te bewerken</a:t>
            </a:r>
          </a:p>
          <a:p>
            <a:pPr lvl="1"/>
            <a:r>
              <a:rPr lang="nl-NL" altLang="en-US" smtClean="0"/>
              <a:t>Tweede niveau</a:t>
            </a:r>
          </a:p>
          <a:p>
            <a:pPr lvl="2"/>
            <a:r>
              <a:rPr lang="nl-NL" altLang="en-US" smtClean="0"/>
              <a:t>Derde niveau</a:t>
            </a:r>
          </a:p>
        </p:txBody>
      </p:sp>
      <p:pic>
        <p:nvPicPr>
          <p:cNvPr id="1029" name="Picture 5"/>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175" y="0"/>
            <a:ext cx="9191625" cy="689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02697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2400" b="1">
          <a:solidFill>
            <a:srgbClr val="003875"/>
          </a:solidFill>
          <a:latin typeface="+mj-lt"/>
          <a:ea typeface="MS PGothic" panose="020B0600070205080204" pitchFamily="34" charset="-128"/>
          <a:cs typeface="MS PGothic" charset="0"/>
        </a:defRPr>
      </a:lvl1pPr>
      <a:lvl2pPr algn="l" rtl="0" eaLnBrk="0" fontAlgn="base" hangingPunct="0">
        <a:spcBef>
          <a:spcPct val="0"/>
        </a:spcBef>
        <a:spcAft>
          <a:spcPct val="0"/>
        </a:spcAft>
        <a:defRPr sz="2400" b="1">
          <a:solidFill>
            <a:srgbClr val="003875"/>
          </a:solidFill>
          <a:latin typeface="Verdana" pitchFamily="34" charset="0"/>
          <a:ea typeface="MS PGothic" panose="020B0600070205080204" pitchFamily="34" charset="-128"/>
          <a:cs typeface="MS PGothic" charset="0"/>
        </a:defRPr>
      </a:lvl2pPr>
      <a:lvl3pPr algn="l" rtl="0" eaLnBrk="0" fontAlgn="base" hangingPunct="0">
        <a:spcBef>
          <a:spcPct val="0"/>
        </a:spcBef>
        <a:spcAft>
          <a:spcPct val="0"/>
        </a:spcAft>
        <a:defRPr sz="2400" b="1">
          <a:solidFill>
            <a:srgbClr val="003875"/>
          </a:solidFill>
          <a:latin typeface="Verdana" pitchFamily="34" charset="0"/>
          <a:ea typeface="MS PGothic" panose="020B0600070205080204" pitchFamily="34" charset="-128"/>
          <a:cs typeface="MS PGothic" charset="0"/>
        </a:defRPr>
      </a:lvl3pPr>
      <a:lvl4pPr algn="l" rtl="0" eaLnBrk="0" fontAlgn="base" hangingPunct="0">
        <a:spcBef>
          <a:spcPct val="0"/>
        </a:spcBef>
        <a:spcAft>
          <a:spcPct val="0"/>
        </a:spcAft>
        <a:defRPr sz="2400" b="1">
          <a:solidFill>
            <a:srgbClr val="003875"/>
          </a:solidFill>
          <a:latin typeface="Verdana" pitchFamily="34" charset="0"/>
          <a:ea typeface="MS PGothic" panose="020B0600070205080204" pitchFamily="34" charset="-128"/>
          <a:cs typeface="MS PGothic" charset="0"/>
        </a:defRPr>
      </a:lvl4pPr>
      <a:lvl5pPr algn="l" rtl="0" eaLnBrk="0" fontAlgn="base" hangingPunct="0">
        <a:spcBef>
          <a:spcPct val="0"/>
        </a:spcBef>
        <a:spcAft>
          <a:spcPct val="0"/>
        </a:spcAft>
        <a:defRPr sz="2400" b="1">
          <a:solidFill>
            <a:srgbClr val="003875"/>
          </a:solidFill>
          <a:latin typeface="Verdana" pitchFamily="34" charset="0"/>
          <a:ea typeface="MS PGothic" panose="020B0600070205080204" pitchFamily="34" charset="-128"/>
          <a:cs typeface="MS PGothic" charset="0"/>
        </a:defRPr>
      </a:lvl5pPr>
      <a:lvl6pPr marL="457200" algn="l" rtl="0" fontAlgn="base">
        <a:spcBef>
          <a:spcPct val="0"/>
        </a:spcBef>
        <a:spcAft>
          <a:spcPct val="0"/>
        </a:spcAft>
        <a:defRPr sz="2400" b="1">
          <a:solidFill>
            <a:srgbClr val="003875"/>
          </a:solidFill>
          <a:latin typeface="Verdana" pitchFamily="34" charset="0"/>
        </a:defRPr>
      </a:lvl6pPr>
      <a:lvl7pPr marL="914400" algn="l" rtl="0" fontAlgn="base">
        <a:spcBef>
          <a:spcPct val="0"/>
        </a:spcBef>
        <a:spcAft>
          <a:spcPct val="0"/>
        </a:spcAft>
        <a:defRPr sz="2400" b="1">
          <a:solidFill>
            <a:srgbClr val="003875"/>
          </a:solidFill>
          <a:latin typeface="Verdana" pitchFamily="34" charset="0"/>
        </a:defRPr>
      </a:lvl7pPr>
      <a:lvl8pPr marL="1371600" algn="l" rtl="0" fontAlgn="base">
        <a:spcBef>
          <a:spcPct val="0"/>
        </a:spcBef>
        <a:spcAft>
          <a:spcPct val="0"/>
        </a:spcAft>
        <a:defRPr sz="2400" b="1">
          <a:solidFill>
            <a:srgbClr val="003875"/>
          </a:solidFill>
          <a:latin typeface="Verdana" pitchFamily="34" charset="0"/>
        </a:defRPr>
      </a:lvl8pPr>
      <a:lvl9pPr marL="1828800" algn="l" rtl="0" fontAlgn="base">
        <a:spcBef>
          <a:spcPct val="0"/>
        </a:spcBef>
        <a:spcAft>
          <a:spcPct val="0"/>
        </a:spcAft>
        <a:defRPr sz="2400" b="1">
          <a:solidFill>
            <a:srgbClr val="003875"/>
          </a:solidFill>
          <a:latin typeface="Verdana" pitchFamily="34" charset="0"/>
        </a:defRPr>
      </a:lvl9pPr>
    </p:titleStyle>
    <p:bodyStyle>
      <a:lvl1pPr marL="342900" indent="-342900" algn="l" rtl="0" eaLnBrk="0" fontAlgn="base" hangingPunct="0">
        <a:spcBef>
          <a:spcPct val="20000"/>
        </a:spcBef>
        <a:spcAft>
          <a:spcPct val="0"/>
        </a:spcAft>
        <a:buChar char="•"/>
        <a:defRPr sz="2000">
          <a:solidFill>
            <a:srgbClr val="003875"/>
          </a:solidFill>
          <a:latin typeface="+mn-lt"/>
          <a:ea typeface="MS PGothic" panose="020B0600070205080204" pitchFamily="34" charset="-128"/>
          <a:cs typeface="MS PGothic" charset="0"/>
        </a:defRPr>
      </a:lvl1pPr>
      <a:lvl2pPr marL="742950" indent="-285750" algn="l" rtl="0" eaLnBrk="0" fontAlgn="base" hangingPunct="0">
        <a:spcBef>
          <a:spcPct val="20000"/>
        </a:spcBef>
        <a:spcAft>
          <a:spcPct val="0"/>
        </a:spcAft>
        <a:buChar char="•"/>
        <a:defRPr sz="2000">
          <a:solidFill>
            <a:srgbClr val="003875"/>
          </a:solidFill>
          <a:latin typeface="+mn-lt"/>
          <a:ea typeface="MS PGothic" panose="020B0600070205080204" pitchFamily="34" charset="-128"/>
          <a:cs typeface="MS PGothic" charset="0"/>
        </a:defRPr>
      </a:lvl2pPr>
      <a:lvl3pPr marL="1143000" indent="-228600" algn="l" rtl="0" eaLnBrk="0" fontAlgn="base" hangingPunct="0">
        <a:spcBef>
          <a:spcPct val="20000"/>
        </a:spcBef>
        <a:spcAft>
          <a:spcPct val="0"/>
        </a:spcAft>
        <a:buChar char="•"/>
        <a:defRPr sz="2000">
          <a:solidFill>
            <a:srgbClr val="003875"/>
          </a:solidFill>
          <a:latin typeface="+mn-lt"/>
          <a:ea typeface="MS PGothic" panose="020B0600070205080204" pitchFamily="34" charset="-128"/>
          <a:cs typeface="MS PGothic" charset="0"/>
        </a:defRPr>
      </a:lvl3pPr>
      <a:lvl4pPr marL="1600200" indent="-228600" algn="l" rtl="0" eaLnBrk="0" fontAlgn="base" hangingPunct="0">
        <a:spcBef>
          <a:spcPct val="20000"/>
        </a:spcBef>
        <a:spcAft>
          <a:spcPct val="0"/>
        </a:spcAft>
        <a:buChar char="–"/>
        <a:defRPr sz="2000">
          <a:solidFill>
            <a:srgbClr val="002C9E"/>
          </a:solidFill>
          <a:latin typeface="+mn-lt"/>
          <a:ea typeface="MS PGothic" panose="020B0600070205080204" pitchFamily="34" charset="-128"/>
          <a:cs typeface="MS PGothic" charset="0"/>
        </a:defRPr>
      </a:lvl4pPr>
      <a:lvl5pPr marL="2057400" indent="-228600" algn="l" rtl="0" eaLnBrk="0" fontAlgn="base" hangingPunct="0">
        <a:spcBef>
          <a:spcPct val="20000"/>
        </a:spcBef>
        <a:spcAft>
          <a:spcPct val="0"/>
        </a:spcAft>
        <a:buChar char="»"/>
        <a:defRPr sz="2000">
          <a:solidFill>
            <a:srgbClr val="002C9E"/>
          </a:solidFill>
          <a:latin typeface="+mn-lt"/>
          <a:ea typeface="MS PGothic" panose="020B0600070205080204" pitchFamily="34" charset="-128"/>
          <a:cs typeface="MS PGothic" charset="0"/>
        </a:defRPr>
      </a:lvl5pPr>
      <a:lvl6pPr marL="2514600" indent="-228600" algn="l" rtl="0" fontAlgn="base">
        <a:spcBef>
          <a:spcPct val="20000"/>
        </a:spcBef>
        <a:spcAft>
          <a:spcPct val="0"/>
        </a:spcAft>
        <a:buChar char="»"/>
        <a:defRPr sz="2000">
          <a:solidFill>
            <a:srgbClr val="002C9E"/>
          </a:solidFill>
          <a:latin typeface="+mn-lt"/>
        </a:defRPr>
      </a:lvl6pPr>
      <a:lvl7pPr marL="2971800" indent="-228600" algn="l" rtl="0" fontAlgn="base">
        <a:spcBef>
          <a:spcPct val="20000"/>
        </a:spcBef>
        <a:spcAft>
          <a:spcPct val="0"/>
        </a:spcAft>
        <a:buChar char="»"/>
        <a:defRPr sz="2000">
          <a:solidFill>
            <a:srgbClr val="002C9E"/>
          </a:solidFill>
          <a:latin typeface="+mn-lt"/>
        </a:defRPr>
      </a:lvl7pPr>
      <a:lvl8pPr marL="3429000" indent="-228600" algn="l" rtl="0" fontAlgn="base">
        <a:spcBef>
          <a:spcPct val="20000"/>
        </a:spcBef>
        <a:spcAft>
          <a:spcPct val="0"/>
        </a:spcAft>
        <a:buChar char="»"/>
        <a:defRPr sz="2000">
          <a:solidFill>
            <a:srgbClr val="002C9E"/>
          </a:solidFill>
          <a:latin typeface="+mn-lt"/>
        </a:defRPr>
      </a:lvl8pPr>
      <a:lvl9pPr marL="3886200" indent="-228600" algn="l" rtl="0" fontAlgn="base">
        <a:spcBef>
          <a:spcPct val="20000"/>
        </a:spcBef>
        <a:spcAft>
          <a:spcPct val="0"/>
        </a:spcAft>
        <a:buChar char="»"/>
        <a:defRPr sz="2000">
          <a:solidFill>
            <a:srgbClr val="002C9E"/>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sealedenvelope.com/redpill/profil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7.png"/></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mailto:add-tr.profile@nhs.net"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13.png"/></Relationships>
</file>

<file path=ppt/slides/_rels/slide3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6296" y="0"/>
            <a:ext cx="1892135" cy="1340768"/>
          </a:xfrm>
          <a:prstGeom prst="rect">
            <a:avLst/>
          </a:prstGeom>
        </p:spPr>
      </p:pic>
      <p:sp>
        <p:nvSpPr>
          <p:cNvPr id="2" name="Title 1"/>
          <p:cNvSpPr>
            <a:spLocks noGrp="1"/>
          </p:cNvSpPr>
          <p:nvPr>
            <p:ph type="ctrTitle"/>
          </p:nvPr>
        </p:nvSpPr>
        <p:spPr>
          <a:xfrm>
            <a:off x="395536" y="188640"/>
            <a:ext cx="8352928" cy="1470025"/>
          </a:xfrm>
        </p:spPr>
        <p:txBody>
          <a:bodyPr/>
          <a:lstStyle/>
          <a:p>
            <a:r>
              <a:rPr lang="en-GB" dirty="0" smtClean="0"/>
              <a:t>PROFILE - Trial Design</a:t>
            </a:r>
            <a:endParaRPr lang="en-GB" dirty="0"/>
          </a:p>
        </p:txBody>
      </p:sp>
      <p:sp>
        <p:nvSpPr>
          <p:cNvPr id="3" name="Subtitle 2"/>
          <p:cNvSpPr>
            <a:spLocks noGrp="1"/>
          </p:cNvSpPr>
          <p:nvPr>
            <p:ph type="subTitle" idx="1"/>
          </p:nvPr>
        </p:nvSpPr>
        <p:spPr>
          <a:xfrm>
            <a:off x="1403648" y="1772816"/>
            <a:ext cx="6400800" cy="3120752"/>
          </a:xfrm>
        </p:spPr>
        <p:txBody>
          <a:bodyPr/>
          <a:lstStyle/>
          <a:p>
            <a:r>
              <a:rPr lang="en-GB" dirty="0">
                <a:solidFill>
                  <a:schemeClr val="tx1"/>
                </a:solidFill>
              </a:rPr>
              <a:t>A randomised, multi-centre, biomarker-stratified open-label trial in patients newly diagnosed with Crohn’s disease.	</a:t>
            </a:r>
          </a:p>
        </p:txBody>
      </p:sp>
      <p:sp>
        <p:nvSpPr>
          <p:cNvPr id="4" name="Date Placeholder 3"/>
          <p:cNvSpPr>
            <a:spLocks noGrp="1"/>
          </p:cNvSpPr>
          <p:nvPr>
            <p:ph type="dt" sz="half" idx="10"/>
          </p:nvPr>
        </p:nvSpPr>
        <p:spPr/>
        <p:txBody>
          <a:bodyPr/>
          <a:lstStyle/>
          <a:p>
            <a:r>
              <a:rPr lang="en-GB" dirty="0" smtClean="0"/>
              <a:t>V4 05.03.2019</a:t>
            </a:r>
            <a:endParaRPr lang="en-GB" dirty="0"/>
          </a:p>
        </p:txBody>
      </p:sp>
    </p:spTree>
    <p:extLst>
      <p:ext uri="{BB962C8B-B14F-4D97-AF65-F5344CB8AC3E}">
        <p14:creationId xmlns:p14="http://schemas.microsoft.com/office/powerpoint/2010/main" val="24315901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7188" y="5024438"/>
            <a:ext cx="1428750" cy="642937"/>
          </a:xfrm>
          <a:prstGeom prst="rect">
            <a:avLst/>
          </a:prstGeom>
          <a:solidFill>
            <a:srgbClr val="FF6600"/>
          </a:solidFill>
          <a:ln>
            <a:solidFill>
              <a:srgbClr val="3333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r>
              <a:rPr lang="en-GB" dirty="0">
                <a:solidFill>
                  <a:srgbClr val="FFFFFF"/>
                </a:solidFill>
              </a:rPr>
              <a:t>Referral</a:t>
            </a:r>
          </a:p>
        </p:txBody>
      </p:sp>
      <p:sp>
        <p:nvSpPr>
          <p:cNvPr id="5" name="Rectangle 4"/>
          <p:cNvSpPr/>
          <p:nvPr/>
        </p:nvSpPr>
        <p:spPr>
          <a:xfrm>
            <a:off x="2643188" y="5024438"/>
            <a:ext cx="1428750" cy="642937"/>
          </a:xfrm>
          <a:prstGeom prst="rect">
            <a:avLst/>
          </a:prstGeom>
          <a:solidFill>
            <a:srgbClr val="FF6600"/>
          </a:solidFill>
          <a:ln>
            <a:solidFill>
              <a:srgbClr val="3333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r>
              <a:rPr lang="en-GB" dirty="0">
                <a:solidFill>
                  <a:srgbClr val="FFFFFF"/>
                </a:solidFill>
              </a:rPr>
              <a:t>Steroids started</a:t>
            </a:r>
          </a:p>
        </p:txBody>
      </p:sp>
      <p:sp>
        <p:nvSpPr>
          <p:cNvPr id="7" name="Rectangle 6"/>
          <p:cNvSpPr/>
          <p:nvPr/>
        </p:nvSpPr>
        <p:spPr>
          <a:xfrm>
            <a:off x="142875" y="2144415"/>
            <a:ext cx="1428750" cy="642937"/>
          </a:xfrm>
          <a:prstGeom prst="rect">
            <a:avLst/>
          </a:prstGeom>
          <a:solidFill>
            <a:srgbClr val="FF6600"/>
          </a:solidFill>
          <a:ln>
            <a:solidFill>
              <a:srgbClr val="3333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r>
              <a:rPr lang="en-GB" dirty="0">
                <a:solidFill>
                  <a:srgbClr val="FFFFFF"/>
                </a:solidFill>
              </a:rPr>
              <a:t>Referral</a:t>
            </a:r>
          </a:p>
        </p:txBody>
      </p:sp>
      <p:sp>
        <p:nvSpPr>
          <p:cNvPr id="8" name="Rectangle 7"/>
          <p:cNvSpPr/>
          <p:nvPr/>
        </p:nvSpPr>
        <p:spPr>
          <a:xfrm>
            <a:off x="2643188" y="3933825"/>
            <a:ext cx="1428750" cy="642938"/>
          </a:xfrm>
          <a:prstGeom prst="rect">
            <a:avLst/>
          </a:prstGeom>
          <a:solidFill>
            <a:srgbClr val="FF6600"/>
          </a:solidFill>
          <a:ln>
            <a:solidFill>
              <a:srgbClr val="3333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r>
              <a:rPr lang="en-GB" dirty="0">
                <a:solidFill>
                  <a:srgbClr val="FFFFFF"/>
                </a:solidFill>
              </a:rPr>
              <a:t>Endoscopy</a:t>
            </a:r>
          </a:p>
        </p:txBody>
      </p:sp>
      <p:sp>
        <p:nvSpPr>
          <p:cNvPr id="9" name="Rectangle 8"/>
          <p:cNvSpPr/>
          <p:nvPr/>
        </p:nvSpPr>
        <p:spPr>
          <a:xfrm>
            <a:off x="7451725" y="1556792"/>
            <a:ext cx="1428750" cy="1800200"/>
          </a:xfrm>
          <a:prstGeom prst="rect">
            <a:avLst/>
          </a:prstGeom>
          <a:solidFill>
            <a:srgbClr val="FF6600"/>
          </a:solidFill>
          <a:ln>
            <a:solidFill>
              <a:srgbClr val="3333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r>
              <a:rPr lang="en-GB" dirty="0">
                <a:solidFill>
                  <a:srgbClr val="FFFFFF"/>
                </a:solidFill>
              </a:rPr>
              <a:t>Clinic -</a:t>
            </a:r>
            <a:r>
              <a:rPr lang="en-GB" dirty="0" smtClean="0">
                <a:solidFill>
                  <a:srgbClr val="FFFFFF"/>
                </a:solidFill>
              </a:rPr>
              <a:t>Screening: consent, samples and start steroids</a:t>
            </a:r>
            <a:endParaRPr lang="en-GB" dirty="0">
              <a:solidFill>
                <a:srgbClr val="FFFFFF"/>
              </a:solidFill>
            </a:endParaRPr>
          </a:p>
        </p:txBody>
      </p:sp>
      <p:sp>
        <p:nvSpPr>
          <p:cNvPr id="10" name="Rectangle 9"/>
          <p:cNvSpPr/>
          <p:nvPr/>
        </p:nvSpPr>
        <p:spPr>
          <a:xfrm>
            <a:off x="4943475" y="1988840"/>
            <a:ext cx="1428750" cy="936625"/>
          </a:xfrm>
          <a:prstGeom prst="rect">
            <a:avLst/>
          </a:prstGeom>
          <a:solidFill>
            <a:srgbClr val="FF6600"/>
          </a:solidFill>
          <a:ln>
            <a:solidFill>
              <a:srgbClr val="3333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r>
              <a:rPr lang="en-GB" dirty="0">
                <a:solidFill>
                  <a:srgbClr val="FFFFFF"/>
                </a:solidFill>
              </a:rPr>
              <a:t>Endoscopy (recorded)</a:t>
            </a:r>
          </a:p>
        </p:txBody>
      </p:sp>
      <p:sp>
        <p:nvSpPr>
          <p:cNvPr id="11" name="Rectangle 10"/>
          <p:cNvSpPr/>
          <p:nvPr/>
        </p:nvSpPr>
        <p:spPr>
          <a:xfrm>
            <a:off x="2495550" y="2144415"/>
            <a:ext cx="1428750" cy="642937"/>
          </a:xfrm>
          <a:prstGeom prst="rect">
            <a:avLst/>
          </a:prstGeom>
          <a:solidFill>
            <a:srgbClr val="FF6600"/>
          </a:solidFill>
          <a:ln>
            <a:solidFill>
              <a:srgbClr val="3333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r>
              <a:rPr lang="en-GB" dirty="0">
                <a:solidFill>
                  <a:srgbClr val="FFFFFF"/>
                </a:solidFill>
              </a:rPr>
              <a:t>Clinic</a:t>
            </a:r>
          </a:p>
        </p:txBody>
      </p:sp>
      <p:sp>
        <p:nvSpPr>
          <p:cNvPr id="12" name="Rectangle 11"/>
          <p:cNvSpPr/>
          <p:nvPr/>
        </p:nvSpPr>
        <p:spPr>
          <a:xfrm>
            <a:off x="2643188" y="6099175"/>
            <a:ext cx="1428750" cy="642938"/>
          </a:xfrm>
          <a:prstGeom prst="rect">
            <a:avLst/>
          </a:prstGeom>
          <a:solidFill>
            <a:srgbClr val="FF6600"/>
          </a:solidFill>
          <a:ln>
            <a:solidFill>
              <a:srgbClr val="3333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r>
              <a:rPr lang="en-GB" dirty="0">
                <a:solidFill>
                  <a:srgbClr val="FFFFFF"/>
                </a:solidFill>
              </a:rPr>
              <a:t>Clinic</a:t>
            </a:r>
          </a:p>
        </p:txBody>
      </p:sp>
      <p:sp>
        <p:nvSpPr>
          <p:cNvPr id="14" name="Rectangle 13"/>
          <p:cNvSpPr/>
          <p:nvPr/>
        </p:nvSpPr>
        <p:spPr>
          <a:xfrm>
            <a:off x="7451725" y="4797425"/>
            <a:ext cx="1428750" cy="10795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r>
              <a:rPr lang="en-GB" dirty="0">
                <a:solidFill>
                  <a:srgbClr val="FFFFFF"/>
                </a:solidFill>
              </a:rPr>
              <a:t>PROFILE trial</a:t>
            </a:r>
          </a:p>
        </p:txBody>
      </p:sp>
      <p:sp>
        <p:nvSpPr>
          <p:cNvPr id="16" name="Content Placeholder 2"/>
          <p:cNvSpPr>
            <a:spLocks noGrp="1"/>
          </p:cNvSpPr>
          <p:nvPr>
            <p:ph sz="quarter" idx="1"/>
          </p:nvPr>
        </p:nvSpPr>
        <p:spPr>
          <a:xfrm>
            <a:off x="142875" y="1500188"/>
            <a:ext cx="4429125" cy="614362"/>
          </a:xfrm>
        </p:spPr>
        <p:txBody>
          <a:bodyPr/>
          <a:lstStyle/>
          <a:p>
            <a:pPr eaLnBrk="1" hangingPunct="1">
              <a:buFont typeface="Wingdings" panose="05000000000000000000" pitchFamily="2" charset="2"/>
              <a:buNone/>
            </a:pPr>
            <a:r>
              <a:rPr lang="en-GB" altLang="en-US" sz="2400" smtClean="0">
                <a:solidFill>
                  <a:srgbClr val="000000"/>
                </a:solidFill>
              </a:rPr>
              <a:t>Ideal scenario</a:t>
            </a:r>
          </a:p>
        </p:txBody>
      </p:sp>
      <p:sp>
        <p:nvSpPr>
          <p:cNvPr id="17" name="Rectangle 16"/>
          <p:cNvSpPr/>
          <p:nvPr/>
        </p:nvSpPr>
        <p:spPr>
          <a:xfrm>
            <a:off x="4786313" y="3933056"/>
            <a:ext cx="1428750" cy="2808312"/>
          </a:xfrm>
          <a:prstGeom prst="rect">
            <a:avLst/>
          </a:prstGeom>
          <a:solidFill>
            <a:srgbClr val="FF6600"/>
          </a:solidFill>
          <a:ln>
            <a:solidFill>
              <a:srgbClr val="3333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r>
              <a:rPr lang="en-GB" dirty="0">
                <a:solidFill>
                  <a:srgbClr val="FFFFFF"/>
                </a:solidFill>
              </a:rPr>
              <a:t>If flare within </a:t>
            </a:r>
            <a:r>
              <a:rPr lang="en-GB" dirty="0" smtClean="0">
                <a:solidFill>
                  <a:srgbClr val="FFFFFF"/>
                </a:solidFill>
              </a:rPr>
              <a:t>6 </a:t>
            </a:r>
            <a:r>
              <a:rPr lang="en-GB" dirty="0">
                <a:solidFill>
                  <a:srgbClr val="FFFFFF"/>
                </a:solidFill>
              </a:rPr>
              <a:t>months</a:t>
            </a:r>
          </a:p>
          <a:p>
            <a:pPr algn="ctr" eaLnBrk="0" fontAlgn="base" hangingPunct="0">
              <a:spcBef>
                <a:spcPct val="0"/>
              </a:spcBef>
              <a:spcAft>
                <a:spcPct val="0"/>
              </a:spcAft>
              <a:defRPr/>
            </a:pPr>
            <a:endParaRPr lang="en-GB" dirty="0">
              <a:solidFill>
                <a:srgbClr val="FFFFFF"/>
              </a:solidFill>
            </a:endParaRPr>
          </a:p>
          <a:p>
            <a:pPr algn="ctr" eaLnBrk="0" fontAlgn="base" hangingPunct="0">
              <a:spcBef>
                <a:spcPct val="0"/>
              </a:spcBef>
              <a:spcAft>
                <a:spcPct val="0"/>
              </a:spcAft>
              <a:defRPr/>
            </a:pPr>
            <a:r>
              <a:rPr lang="en-GB" dirty="0">
                <a:solidFill>
                  <a:srgbClr val="FFFFFF"/>
                </a:solidFill>
              </a:rPr>
              <a:t> </a:t>
            </a:r>
            <a:r>
              <a:rPr lang="en-GB" dirty="0" smtClean="0">
                <a:solidFill>
                  <a:srgbClr val="FFFFFF"/>
                </a:solidFill>
              </a:rPr>
              <a:t>=&gt;</a:t>
            </a:r>
            <a:r>
              <a:rPr lang="en-GB" dirty="0" err="1" smtClean="0">
                <a:solidFill>
                  <a:srgbClr val="FFFFFF"/>
                </a:solidFill>
              </a:rPr>
              <a:t>Screenconsent</a:t>
            </a:r>
            <a:r>
              <a:rPr lang="en-GB" dirty="0" smtClean="0">
                <a:solidFill>
                  <a:srgbClr val="FFFFFF"/>
                </a:solidFill>
              </a:rPr>
              <a:t>, sample  and start steroids</a:t>
            </a:r>
            <a:endParaRPr lang="en-GB" dirty="0">
              <a:solidFill>
                <a:srgbClr val="FFFFFF"/>
              </a:solidFill>
            </a:endParaRPr>
          </a:p>
        </p:txBody>
      </p:sp>
      <p:cxnSp>
        <p:nvCxnSpPr>
          <p:cNvPr id="20" name="Straight Arrow Connector 19"/>
          <p:cNvCxnSpPr>
            <a:stCxn id="4" idx="3"/>
            <a:endCxn id="8" idx="1"/>
          </p:cNvCxnSpPr>
          <p:nvPr/>
        </p:nvCxnSpPr>
        <p:spPr>
          <a:xfrm flipV="1">
            <a:off x="1785938" y="4254525"/>
            <a:ext cx="857250" cy="1091530"/>
          </a:xfrm>
          <a:prstGeom prst="straightConnector1">
            <a:avLst/>
          </a:prstGeom>
          <a:ln w="50800" cmpd="sng">
            <a:solidFill>
              <a:schemeClr val="accent2"/>
            </a:solidFill>
            <a:tailEnd type="arrow"/>
          </a:ln>
          <a:scene3d>
            <a:camera prst="orthographicFront"/>
            <a:lightRig rig="threePt" dir="t"/>
          </a:scene3d>
          <a:sp3d extrusionH="63500">
            <a:extrusionClr>
              <a:schemeClr val="tx1"/>
            </a:extrusionClr>
          </a:sp3d>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4" idx="3"/>
            <a:endCxn id="5" idx="1"/>
          </p:cNvCxnSpPr>
          <p:nvPr/>
        </p:nvCxnSpPr>
        <p:spPr>
          <a:xfrm>
            <a:off x="1785908" y="5346063"/>
            <a:ext cx="857266" cy="1588"/>
          </a:xfrm>
          <a:prstGeom prst="straightConnector1">
            <a:avLst/>
          </a:prstGeom>
          <a:ln w="50800" cmpd="sng">
            <a:solidFill>
              <a:schemeClr val="accent2"/>
            </a:solidFill>
            <a:tailEnd type="arrow"/>
          </a:ln>
          <a:scene3d>
            <a:camera prst="orthographicFront"/>
            <a:lightRig rig="threePt" dir="t"/>
          </a:scene3d>
          <a:sp3d extrusionH="63500">
            <a:extrusionClr>
              <a:schemeClr val="tx1"/>
            </a:extrusionClr>
          </a:sp3d>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4" idx="3"/>
            <a:endCxn id="12" idx="1"/>
          </p:cNvCxnSpPr>
          <p:nvPr/>
        </p:nvCxnSpPr>
        <p:spPr>
          <a:xfrm>
            <a:off x="1785938" y="5346055"/>
            <a:ext cx="857250" cy="1073845"/>
          </a:xfrm>
          <a:prstGeom prst="straightConnector1">
            <a:avLst/>
          </a:prstGeom>
          <a:ln w="50800" cmpd="sng">
            <a:solidFill>
              <a:schemeClr val="accent2"/>
            </a:solidFill>
            <a:tailEnd type="arrow"/>
          </a:ln>
          <a:scene3d>
            <a:camera prst="orthographicFront"/>
            <a:lightRig rig="threePt" dir="t"/>
          </a:scene3d>
          <a:sp3d extrusionH="63500">
            <a:extrusionClr>
              <a:schemeClr val="tx1"/>
            </a:extrusionClr>
          </a:sp3d>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5" idx="3"/>
            <a:endCxn id="17" idx="1"/>
          </p:cNvCxnSpPr>
          <p:nvPr/>
        </p:nvCxnSpPr>
        <p:spPr>
          <a:xfrm flipV="1">
            <a:off x="4071938" y="5337212"/>
            <a:ext cx="714375" cy="8695"/>
          </a:xfrm>
          <a:prstGeom prst="straightConnector1">
            <a:avLst/>
          </a:prstGeom>
          <a:ln w="50800" cmpd="sng">
            <a:solidFill>
              <a:schemeClr val="accent2"/>
            </a:solidFill>
            <a:tailEnd type="arrow"/>
          </a:ln>
          <a:scene3d>
            <a:camera prst="orthographicFront"/>
            <a:lightRig rig="threePt" dir="t"/>
          </a:scene3d>
          <a:sp3d extrusionH="63500">
            <a:extrusionClr>
              <a:schemeClr val="tx1"/>
            </a:extrusionClr>
          </a:sp3d>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7" idx="3"/>
            <a:endCxn id="11" idx="1"/>
          </p:cNvCxnSpPr>
          <p:nvPr/>
        </p:nvCxnSpPr>
        <p:spPr>
          <a:xfrm>
            <a:off x="1571625" y="2465884"/>
            <a:ext cx="923925" cy="0"/>
          </a:xfrm>
          <a:prstGeom prst="straightConnector1">
            <a:avLst/>
          </a:prstGeom>
          <a:ln w="50800" cmpd="sng">
            <a:solidFill>
              <a:schemeClr val="accent2"/>
            </a:solidFill>
            <a:tailEnd type="arrow"/>
          </a:ln>
          <a:scene3d>
            <a:camera prst="orthographicFront"/>
            <a:lightRig rig="threePt" dir="t"/>
          </a:scene3d>
          <a:sp3d extrusionH="63500">
            <a:extrusionClr>
              <a:schemeClr val="tx1"/>
            </a:extrusionClr>
          </a:sp3d>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11" idx="3"/>
            <a:endCxn id="10" idx="1"/>
          </p:cNvCxnSpPr>
          <p:nvPr/>
        </p:nvCxnSpPr>
        <p:spPr>
          <a:xfrm flipV="1">
            <a:off x="3924300" y="2457153"/>
            <a:ext cx="1019175" cy="8731"/>
          </a:xfrm>
          <a:prstGeom prst="straightConnector1">
            <a:avLst/>
          </a:prstGeom>
          <a:ln w="50800" cmpd="sng">
            <a:solidFill>
              <a:schemeClr val="accent2"/>
            </a:solidFill>
            <a:tailEnd type="arrow"/>
          </a:ln>
          <a:scene3d>
            <a:camera prst="orthographicFront"/>
            <a:lightRig rig="threePt" dir="t"/>
          </a:scene3d>
          <a:sp3d extrusionH="63500">
            <a:extrusionClr>
              <a:schemeClr val="tx1"/>
            </a:extrusionClr>
          </a:sp3d>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10" idx="3"/>
            <a:endCxn id="9" idx="1"/>
          </p:cNvCxnSpPr>
          <p:nvPr/>
        </p:nvCxnSpPr>
        <p:spPr>
          <a:xfrm flipV="1">
            <a:off x="6372225" y="2456892"/>
            <a:ext cx="1079500" cy="261"/>
          </a:xfrm>
          <a:prstGeom prst="straightConnector1">
            <a:avLst/>
          </a:prstGeom>
          <a:ln w="50800" cmpd="sng">
            <a:solidFill>
              <a:schemeClr val="accent2"/>
            </a:solidFill>
            <a:tailEnd type="arrow"/>
          </a:ln>
          <a:scene3d>
            <a:camera prst="orthographicFront"/>
            <a:lightRig rig="threePt" dir="t"/>
          </a:scene3d>
          <a:sp3d extrusionH="63500">
            <a:extrusionClr>
              <a:schemeClr val="tx1"/>
            </a:extrusionClr>
          </a:sp3d>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17" idx="3"/>
            <a:endCxn id="14" idx="1"/>
          </p:cNvCxnSpPr>
          <p:nvPr/>
        </p:nvCxnSpPr>
        <p:spPr>
          <a:xfrm flipV="1">
            <a:off x="6215063" y="5337175"/>
            <a:ext cx="1236662" cy="37"/>
          </a:xfrm>
          <a:prstGeom prst="straightConnector1">
            <a:avLst/>
          </a:prstGeom>
          <a:ln w="50800" cmpd="sng">
            <a:solidFill>
              <a:srgbClr val="FF0000"/>
            </a:solidFill>
            <a:prstDash val="solid"/>
            <a:tailEnd type="arrow"/>
          </a:ln>
          <a:scene3d>
            <a:camera prst="orthographicFront"/>
            <a:lightRig rig="threePt" dir="t"/>
          </a:scene3d>
          <a:sp3d extrusionH="63500">
            <a:extrusionClr>
              <a:schemeClr val="tx1"/>
            </a:extrusionClr>
          </a:sp3d>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9" idx="2"/>
            <a:endCxn id="14" idx="0"/>
          </p:cNvCxnSpPr>
          <p:nvPr/>
        </p:nvCxnSpPr>
        <p:spPr>
          <a:xfrm>
            <a:off x="8166100" y="3356992"/>
            <a:ext cx="0" cy="1440433"/>
          </a:xfrm>
          <a:prstGeom prst="straightConnector1">
            <a:avLst/>
          </a:prstGeom>
          <a:ln w="50800" cmpd="sng">
            <a:solidFill>
              <a:srgbClr val="FF0000"/>
            </a:solidFill>
            <a:prstDash val="dash"/>
            <a:tailEnd type="arrow"/>
          </a:ln>
          <a:scene3d>
            <a:camera prst="orthographicFront"/>
            <a:lightRig rig="threePt" dir="t"/>
          </a:scene3d>
          <a:sp3d extrusionH="63500">
            <a:extrusionClr>
              <a:schemeClr val="tx1"/>
            </a:extrusionClr>
          </a:sp3d>
        </p:spPr>
        <p:style>
          <a:lnRef idx="1">
            <a:schemeClr val="accent1"/>
          </a:lnRef>
          <a:fillRef idx="0">
            <a:schemeClr val="accent1"/>
          </a:fillRef>
          <a:effectRef idx="0">
            <a:schemeClr val="accent1"/>
          </a:effectRef>
          <a:fontRef idx="minor">
            <a:schemeClr val="tx1"/>
          </a:fontRef>
        </p:style>
      </p:cxnSp>
      <p:sp>
        <p:nvSpPr>
          <p:cNvPr id="53" name="Content Placeholder 2"/>
          <p:cNvSpPr txBox="1">
            <a:spLocks/>
          </p:cNvSpPr>
          <p:nvPr/>
        </p:nvSpPr>
        <p:spPr bwMode="auto">
          <a:xfrm>
            <a:off x="142875" y="3286125"/>
            <a:ext cx="5365750" cy="614363"/>
          </a:xfrm>
          <a:prstGeom prst="rect">
            <a:avLst/>
          </a:prstGeom>
          <a:noFill/>
          <a:ln w="9525">
            <a:noFill/>
            <a:miter lim="800000"/>
            <a:headEnd/>
            <a:tailEnd/>
          </a:ln>
        </p:spPr>
        <p:txBody>
          <a:bodyPr/>
          <a:lstStyle/>
          <a:p>
            <a:pPr marL="319088" indent="-319088" eaLnBrk="0" fontAlgn="base" hangingPunct="0">
              <a:spcBef>
                <a:spcPts val="700"/>
              </a:spcBef>
              <a:spcAft>
                <a:spcPct val="0"/>
              </a:spcAft>
              <a:buClr>
                <a:srgbClr val="333399"/>
              </a:buClr>
              <a:buSzPct val="60000"/>
              <a:buFont typeface="Wingdings" pitchFamily="2" charset="2"/>
              <a:buNone/>
              <a:defRPr/>
            </a:pPr>
            <a:r>
              <a:rPr lang="en-GB" sz="2400" dirty="0">
                <a:solidFill>
                  <a:srgbClr val="000000"/>
                </a:solidFill>
                <a:ea typeface="MS PGothic" panose="020B0600070205080204" pitchFamily="34" charset="-128"/>
                <a:cs typeface="Verdana"/>
              </a:rPr>
              <a:t>Pragmatic (real-world) scenario</a:t>
            </a:r>
          </a:p>
        </p:txBody>
      </p:sp>
      <p:sp>
        <p:nvSpPr>
          <p:cNvPr id="40" name="Title 3"/>
          <p:cNvSpPr>
            <a:spLocks noGrp="1"/>
          </p:cNvSpPr>
          <p:nvPr>
            <p:ph type="title"/>
          </p:nvPr>
        </p:nvSpPr>
        <p:spPr>
          <a:xfrm>
            <a:off x="323850" y="549275"/>
            <a:ext cx="6408738" cy="863600"/>
          </a:xfrm>
        </p:spPr>
        <p:txBody>
          <a:bodyPr/>
          <a:lstStyle/>
          <a:p>
            <a:pPr algn="ctr">
              <a:defRPr/>
            </a:pPr>
            <a:r>
              <a:rPr lang="en-US" sz="4000" dirty="0" smtClean="0">
                <a:solidFill>
                  <a:schemeClr val="accent6"/>
                </a:solidFill>
                <a:ea typeface="MS PGothic" charset="0"/>
              </a:rPr>
              <a:t>Patient pathway</a:t>
            </a:r>
            <a:endParaRPr lang="en-US" sz="4000" dirty="0">
              <a:solidFill>
                <a:schemeClr val="accent6"/>
              </a:solidFill>
              <a:ea typeface="MS PGothic" charset="0"/>
            </a:endParaRPr>
          </a:p>
        </p:txBody>
      </p:sp>
      <p:pic>
        <p:nvPicPr>
          <p:cNvPr id="7887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46913" y="115888"/>
            <a:ext cx="2032000" cy="144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3" name="Straight Arrow Connector 62"/>
          <p:cNvCxnSpPr>
            <a:stCxn id="12" idx="0"/>
            <a:endCxn id="5" idx="2"/>
          </p:cNvCxnSpPr>
          <p:nvPr/>
        </p:nvCxnSpPr>
        <p:spPr>
          <a:xfrm flipV="1">
            <a:off x="3357563" y="5667375"/>
            <a:ext cx="0" cy="431800"/>
          </a:xfrm>
          <a:prstGeom prst="straightConnector1">
            <a:avLst/>
          </a:prstGeom>
          <a:ln w="50800" cmpd="sng">
            <a:solidFill>
              <a:schemeClr val="accent2"/>
            </a:solidFill>
            <a:tailEnd type="arrow"/>
          </a:ln>
          <a:scene3d>
            <a:camera prst="orthographicFront"/>
            <a:lightRig rig="threePt" dir="t"/>
          </a:scene3d>
          <a:sp3d extrusionH="63500">
            <a:extrusionClr>
              <a:schemeClr val="tx1"/>
            </a:extrusionClr>
          </a:sp3d>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8" idx="2"/>
            <a:endCxn id="5" idx="0"/>
          </p:cNvCxnSpPr>
          <p:nvPr/>
        </p:nvCxnSpPr>
        <p:spPr>
          <a:xfrm>
            <a:off x="3357563" y="4576763"/>
            <a:ext cx="0" cy="447675"/>
          </a:xfrm>
          <a:prstGeom prst="straightConnector1">
            <a:avLst/>
          </a:prstGeom>
          <a:ln w="50800" cmpd="sng">
            <a:solidFill>
              <a:schemeClr val="accent2"/>
            </a:solidFill>
            <a:tailEnd type="arrow"/>
          </a:ln>
          <a:scene3d>
            <a:camera prst="orthographicFront"/>
            <a:lightRig rig="threePt" dir="t"/>
          </a:scene3d>
          <a:sp3d extrusionH="63500">
            <a:extrusionClr>
              <a:schemeClr val="tx1"/>
            </a:extrusionClr>
          </a:sp3d>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357188" y="3140968"/>
            <a:ext cx="2441694" cy="646331"/>
          </a:xfrm>
          <a:prstGeom prst="rect">
            <a:avLst/>
          </a:prstGeom>
          <a:noFill/>
          <a:ln w="28575">
            <a:solidFill>
              <a:schemeClr val="tx2"/>
            </a:solidFill>
          </a:ln>
        </p:spPr>
        <p:txBody>
          <a:bodyPr wrap="none" rtlCol="0">
            <a:spAutoFit/>
          </a:bodyPr>
          <a:lstStyle/>
          <a:p>
            <a:pPr eaLnBrk="0" fontAlgn="base" hangingPunct="0">
              <a:spcBef>
                <a:spcPct val="0"/>
              </a:spcBef>
              <a:spcAft>
                <a:spcPct val="0"/>
              </a:spcAft>
            </a:pPr>
            <a:r>
              <a:rPr lang="en-GB" dirty="0" smtClean="0">
                <a:solidFill>
                  <a:srgbClr val="000000"/>
                </a:solidFill>
                <a:latin typeface="Arial" panose="020B0604020202020204" pitchFamily="34" charset="0"/>
                <a:ea typeface="MS PGothic" panose="020B0600070205080204" pitchFamily="34" charset="-128"/>
              </a:rPr>
              <a:t>Identified as </a:t>
            </a:r>
          </a:p>
          <a:p>
            <a:pPr eaLnBrk="0" fontAlgn="base" hangingPunct="0">
              <a:spcBef>
                <a:spcPct val="0"/>
              </a:spcBef>
              <a:spcAft>
                <a:spcPct val="0"/>
              </a:spcAft>
            </a:pPr>
            <a:r>
              <a:rPr lang="en-GB" dirty="0" smtClean="0">
                <a:solidFill>
                  <a:srgbClr val="000000"/>
                </a:solidFill>
                <a:latin typeface="Arial" panose="020B0604020202020204" pitchFamily="34" charset="0"/>
                <a:ea typeface="MS PGothic" panose="020B0600070205080204" pitchFamily="34" charset="-128"/>
              </a:rPr>
              <a:t>potential for PROFILE</a:t>
            </a:r>
            <a:endParaRPr lang="en-GB" dirty="0">
              <a:solidFill>
                <a:srgbClr val="000000"/>
              </a:solidFill>
              <a:latin typeface="Arial" panose="020B0604020202020204" pitchFamily="34" charset="0"/>
              <a:ea typeface="MS PGothic" panose="020B0600070205080204" pitchFamily="34" charset="-128"/>
            </a:endParaRPr>
          </a:p>
        </p:txBody>
      </p:sp>
      <p:sp>
        <p:nvSpPr>
          <p:cNvPr id="3" name="Up Arrow 2"/>
          <p:cNvSpPr/>
          <p:nvPr/>
        </p:nvSpPr>
        <p:spPr>
          <a:xfrm>
            <a:off x="611560" y="2787352"/>
            <a:ext cx="460003" cy="2816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GB">
              <a:solidFill>
                <a:srgbClr val="FFFFFF"/>
              </a:solidFill>
            </a:endParaRPr>
          </a:p>
        </p:txBody>
      </p:sp>
      <p:sp>
        <p:nvSpPr>
          <p:cNvPr id="6" name="TextBox 5"/>
          <p:cNvSpPr txBox="1"/>
          <p:nvPr/>
        </p:nvSpPr>
        <p:spPr>
          <a:xfrm>
            <a:off x="2915816" y="3068960"/>
            <a:ext cx="1980029" cy="646331"/>
          </a:xfrm>
          <a:prstGeom prst="rect">
            <a:avLst/>
          </a:prstGeom>
          <a:noFill/>
          <a:ln w="28575">
            <a:solidFill>
              <a:schemeClr val="tx1"/>
            </a:solidFill>
          </a:ln>
        </p:spPr>
        <p:txBody>
          <a:bodyPr wrap="none" rtlCol="0">
            <a:spAutoFit/>
          </a:bodyPr>
          <a:lstStyle/>
          <a:p>
            <a:pPr eaLnBrk="0" fontAlgn="base" hangingPunct="0">
              <a:spcBef>
                <a:spcPct val="0"/>
              </a:spcBef>
              <a:spcAft>
                <a:spcPct val="0"/>
              </a:spcAft>
            </a:pPr>
            <a:r>
              <a:rPr lang="en-GB" dirty="0" smtClean="0">
                <a:solidFill>
                  <a:srgbClr val="000000"/>
                </a:solidFill>
                <a:latin typeface="Arial" panose="020B0604020202020204" pitchFamily="34" charset="0"/>
                <a:ea typeface="MS PGothic" panose="020B0600070205080204" pitchFamily="34" charset="-128"/>
              </a:rPr>
              <a:t>Study mentioned </a:t>
            </a:r>
          </a:p>
          <a:p>
            <a:pPr eaLnBrk="0" fontAlgn="base" hangingPunct="0">
              <a:spcBef>
                <a:spcPct val="0"/>
              </a:spcBef>
              <a:spcAft>
                <a:spcPct val="0"/>
              </a:spcAft>
            </a:pPr>
            <a:r>
              <a:rPr lang="en-GB" dirty="0" smtClean="0">
                <a:solidFill>
                  <a:srgbClr val="000000"/>
                </a:solidFill>
                <a:latin typeface="Arial" panose="020B0604020202020204" pitchFamily="34" charset="0"/>
                <a:ea typeface="MS PGothic" panose="020B0600070205080204" pitchFamily="34" charset="-128"/>
              </a:rPr>
              <a:t>to patient</a:t>
            </a:r>
            <a:endParaRPr lang="en-GB" dirty="0">
              <a:solidFill>
                <a:srgbClr val="000000"/>
              </a:solidFill>
              <a:latin typeface="Arial" panose="020B0604020202020204" pitchFamily="34" charset="0"/>
              <a:ea typeface="MS PGothic" panose="020B0600070205080204" pitchFamily="34" charset="-128"/>
            </a:endParaRPr>
          </a:p>
        </p:txBody>
      </p:sp>
      <p:sp>
        <p:nvSpPr>
          <p:cNvPr id="13" name="Up Arrow 12"/>
          <p:cNvSpPr/>
          <p:nvPr/>
        </p:nvSpPr>
        <p:spPr>
          <a:xfrm>
            <a:off x="3131840" y="2787352"/>
            <a:ext cx="360040" cy="2816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GB">
              <a:solidFill>
                <a:srgbClr val="FFFFFF"/>
              </a:solidFill>
            </a:endParaRPr>
          </a:p>
        </p:txBody>
      </p:sp>
      <p:sp>
        <p:nvSpPr>
          <p:cNvPr id="15" name="TextBox 14"/>
          <p:cNvSpPr txBox="1"/>
          <p:nvPr/>
        </p:nvSpPr>
        <p:spPr>
          <a:xfrm>
            <a:off x="5173752" y="3140967"/>
            <a:ext cx="2082621" cy="646331"/>
          </a:xfrm>
          <a:prstGeom prst="rect">
            <a:avLst/>
          </a:prstGeom>
          <a:noFill/>
          <a:ln w="28575">
            <a:solidFill>
              <a:schemeClr val="tx1"/>
            </a:solidFill>
          </a:ln>
        </p:spPr>
        <p:txBody>
          <a:bodyPr wrap="none" rtlCol="0">
            <a:spAutoFit/>
          </a:bodyPr>
          <a:lstStyle/>
          <a:p>
            <a:pPr eaLnBrk="0" fontAlgn="base" hangingPunct="0">
              <a:spcBef>
                <a:spcPct val="0"/>
              </a:spcBef>
              <a:spcAft>
                <a:spcPct val="0"/>
              </a:spcAft>
            </a:pPr>
            <a:r>
              <a:rPr lang="en-GB" dirty="0" smtClean="0">
                <a:solidFill>
                  <a:srgbClr val="000000"/>
                </a:solidFill>
                <a:latin typeface="Arial" panose="020B0604020202020204" pitchFamily="34" charset="0"/>
                <a:ea typeface="MS PGothic" panose="020B0600070205080204" pitchFamily="34" charset="-128"/>
              </a:rPr>
              <a:t>Diagnosis </a:t>
            </a:r>
            <a:r>
              <a:rPr lang="en-GB" dirty="0" err="1" smtClean="0">
                <a:solidFill>
                  <a:srgbClr val="000000"/>
                </a:solidFill>
                <a:latin typeface="Arial" panose="020B0604020202020204" pitchFamily="34" charset="0"/>
                <a:ea typeface="MS PGothic" panose="020B0600070205080204" pitchFamily="34" charset="-128"/>
              </a:rPr>
              <a:t>conf</a:t>
            </a:r>
            <a:r>
              <a:rPr lang="en-GB" dirty="0" smtClean="0">
                <a:solidFill>
                  <a:srgbClr val="000000"/>
                </a:solidFill>
                <a:latin typeface="Arial" panose="020B0604020202020204" pitchFamily="34" charset="0"/>
                <a:ea typeface="MS PGothic" panose="020B0600070205080204" pitchFamily="34" charset="-128"/>
              </a:rPr>
              <a:t> / </a:t>
            </a:r>
          </a:p>
          <a:p>
            <a:pPr eaLnBrk="0" fontAlgn="base" hangingPunct="0">
              <a:spcBef>
                <a:spcPct val="0"/>
              </a:spcBef>
              <a:spcAft>
                <a:spcPct val="0"/>
              </a:spcAft>
            </a:pPr>
            <a:r>
              <a:rPr lang="en-GB" dirty="0" smtClean="0">
                <a:solidFill>
                  <a:srgbClr val="000000"/>
                </a:solidFill>
                <a:latin typeface="Arial" panose="020B0604020202020204" pitchFamily="34" charset="0"/>
                <a:ea typeface="MS PGothic" panose="020B0600070205080204" pitchFamily="34" charset="-128"/>
              </a:rPr>
              <a:t>Pt given info sheet</a:t>
            </a:r>
            <a:endParaRPr lang="en-GB" dirty="0">
              <a:solidFill>
                <a:srgbClr val="000000"/>
              </a:solidFill>
              <a:latin typeface="Arial" panose="020B0604020202020204" pitchFamily="34" charset="0"/>
              <a:ea typeface="MS PGothic" panose="020B0600070205080204" pitchFamily="34" charset="-128"/>
            </a:endParaRPr>
          </a:p>
        </p:txBody>
      </p:sp>
      <p:sp>
        <p:nvSpPr>
          <p:cNvPr id="18" name="Up Arrow 17"/>
          <p:cNvSpPr/>
          <p:nvPr/>
        </p:nvSpPr>
        <p:spPr>
          <a:xfrm>
            <a:off x="5364088" y="2928156"/>
            <a:ext cx="293762" cy="21281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GB">
              <a:solidFill>
                <a:srgbClr val="FFFFFF"/>
              </a:solidFill>
            </a:endParaRPr>
          </a:p>
        </p:txBody>
      </p:sp>
    </p:spTree>
    <p:extLst>
      <p:ext uri="{BB962C8B-B14F-4D97-AF65-F5344CB8AC3E}">
        <p14:creationId xmlns:p14="http://schemas.microsoft.com/office/powerpoint/2010/main" val="994822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7">
                                            <p:bg/>
                                          </p:spTgt>
                                        </p:tgtEl>
                                        <p:attrNameLst>
                                          <p:attrName>style.visibility</p:attrName>
                                        </p:attrNameLst>
                                      </p:cBhvr>
                                      <p:to>
                                        <p:strVal val="visible"/>
                                      </p:to>
                                    </p:set>
                                    <p:anim calcmode="lin" valueType="num">
                                      <p:cBhvr additive="base">
                                        <p:cTn id="11" dur="500" fill="hold"/>
                                        <p:tgtEl>
                                          <p:spTgt spid="7">
                                            <p:bg/>
                                          </p:spTgt>
                                        </p:tgtEl>
                                        <p:attrNameLst>
                                          <p:attrName>ppt_x</p:attrName>
                                        </p:attrNameLst>
                                      </p:cBhvr>
                                      <p:tavLst>
                                        <p:tav tm="0">
                                          <p:val>
                                            <p:strVal val="#ppt_x"/>
                                          </p:val>
                                        </p:tav>
                                        <p:tav tm="100000">
                                          <p:val>
                                            <p:strVal val="#ppt_x"/>
                                          </p:val>
                                        </p:tav>
                                      </p:tavLst>
                                    </p:anim>
                                    <p:anim calcmode="lin" valueType="num">
                                      <p:cBhvr additive="base">
                                        <p:cTn id="12" dur="500" fill="hold"/>
                                        <p:tgtEl>
                                          <p:spTgt spid="7">
                                            <p:bg/>
                                          </p:spTgt>
                                        </p:tgtEl>
                                        <p:attrNameLst>
                                          <p:attrName>ppt_y</p:attrName>
                                        </p:attrNameLst>
                                      </p:cBhvr>
                                      <p:tavLst>
                                        <p:tav tm="0">
                                          <p:val>
                                            <p:strVal val="1+#ppt_h/2"/>
                                          </p:val>
                                        </p:tav>
                                        <p:tav tm="100000">
                                          <p:val>
                                            <p:strVal val="#ppt_y"/>
                                          </p:val>
                                        </p:tav>
                                      </p:tavLst>
                                    </p:anim>
                                  </p:childTnLst>
                                </p:cTn>
                              </p:par>
                              <p:par>
                                <p:cTn id="13" presetID="1" presetClass="entr" presetSubtype="0" fill="hold" grpId="0" nodeType="with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grpId="1" nodeType="clickEffect">
                                  <p:stCondLst>
                                    <p:cond delay="0"/>
                                  </p:stCondLst>
                                  <p:childTnLst>
                                    <p:animEffect transition="out" filter="fade">
                                      <p:cBhvr>
                                        <p:cTn id="24" dur="500"/>
                                        <p:tgtEl>
                                          <p:spTgt spid="2"/>
                                        </p:tgtEl>
                                      </p:cBhvr>
                                    </p:animEffect>
                                    <p:set>
                                      <p:cBhvr>
                                        <p:cTn id="25" dur="1" fill="hold">
                                          <p:stCondLst>
                                            <p:cond delay="499"/>
                                          </p:stCondLst>
                                        </p:cTn>
                                        <p:tgtEl>
                                          <p:spTgt spid="2"/>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3"/>
                                        </p:tgtEl>
                                      </p:cBhvr>
                                    </p:animEffect>
                                    <p:set>
                                      <p:cBhvr>
                                        <p:cTn id="28" dur="1" fill="hold">
                                          <p:stCondLst>
                                            <p:cond delay="499"/>
                                          </p:stCondLst>
                                        </p:cTn>
                                        <p:tgtEl>
                                          <p:spTgt spid="3"/>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1">
                                            <p:bg/>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0" presetClass="exit" presetSubtype="0" fill="hold" grpId="1" nodeType="clickEffect">
                                  <p:stCondLst>
                                    <p:cond delay="0"/>
                                  </p:stCondLst>
                                  <p:childTnLst>
                                    <p:animEffect transition="out" filter="fade">
                                      <p:cBhvr>
                                        <p:cTn id="48" dur="500"/>
                                        <p:tgtEl>
                                          <p:spTgt spid="13"/>
                                        </p:tgtEl>
                                      </p:cBhvr>
                                    </p:animEffect>
                                    <p:set>
                                      <p:cBhvr>
                                        <p:cTn id="49" dur="1" fill="hold">
                                          <p:stCondLst>
                                            <p:cond delay="499"/>
                                          </p:stCondLst>
                                        </p:cTn>
                                        <p:tgtEl>
                                          <p:spTgt spid="13"/>
                                        </p:tgtEl>
                                        <p:attrNameLst>
                                          <p:attrName>style.visibility</p:attrName>
                                        </p:attrNameLst>
                                      </p:cBhvr>
                                      <p:to>
                                        <p:strVal val="hidden"/>
                                      </p:to>
                                    </p:set>
                                  </p:childTnLst>
                                </p:cTn>
                              </p:par>
                              <p:par>
                                <p:cTn id="50" presetID="10" presetClass="exit" presetSubtype="0" fill="hold" grpId="1" nodeType="withEffect">
                                  <p:stCondLst>
                                    <p:cond delay="0"/>
                                  </p:stCondLst>
                                  <p:childTnLst>
                                    <p:animEffect transition="out" filter="fade">
                                      <p:cBhvr>
                                        <p:cTn id="51" dur="500"/>
                                        <p:tgtEl>
                                          <p:spTgt spid="6"/>
                                        </p:tgtEl>
                                      </p:cBhvr>
                                    </p:animEffect>
                                    <p:set>
                                      <p:cBhvr>
                                        <p:cTn id="52" dur="1" fill="hold">
                                          <p:stCondLst>
                                            <p:cond delay="499"/>
                                          </p:stCondLst>
                                        </p:cTn>
                                        <p:tgtEl>
                                          <p:spTgt spid="6"/>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5"/>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0">
                                            <p:bg/>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8"/>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5"/>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0" presetClass="exit" presetSubtype="0" fill="hold" grpId="1" nodeType="clickEffect">
                                  <p:stCondLst>
                                    <p:cond delay="0"/>
                                  </p:stCondLst>
                                  <p:childTnLst>
                                    <p:animEffect transition="out" filter="fade">
                                      <p:cBhvr>
                                        <p:cTn id="72" dur="500"/>
                                        <p:tgtEl>
                                          <p:spTgt spid="18"/>
                                        </p:tgtEl>
                                      </p:cBhvr>
                                    </p:animEffect>
                                    <p:set>
                                      <p:cBhvr>
                                        <p:cTn id="73" dur="1" fill="hold">
                                          <p:stCondLst>
                                            <p:cond delay="499"/>
                                          </p:stCondLst>
                                        </p:cTn>
                                        <p:tgtEl>
                                          <p:spTgt spid="18"/>
                                        </p:tgtEl>
                                        <p:attrNameLst>
                                          <p:attrName>style.visibility</p:attrName>
                                        </p:attrNameLst>
                                      </p:cBhvr>
                                      <p:to>
                                        <p:strVal val="hidden"/>
                                      </p:to>
                                    </p:set>
                                  </p:childTnLst>
                                </p:cTn>
                              </p:par>
                              <p:par>
                                <p:cTn id="74" presetID="10" presetClass="exit" presetSubtype="0" fill="hold" grpId="1" nodeType="withEffect">
                                  <p:stCondLst>
                                    <p:cond delay="0"/>
                                  </p:stCondLst>
                                  <p:childTnLst>
                                    <p:animEffect transition="out" filter="fade">
                                      <p:cBhvr>
                                        <p:cTn id="75" dur="500"/>
                                        <p:tgtEl>
                                          <p:spTgt spid="15"/>
                                        </p:tgtEl>
                                      </p:cBhvr>
                                    </p:animEffect>
                                    <p:set>
                                      <p:cBhvr>
                                        <p:cTn id="76" dur="1" fill="hold">
                                          <p:stCondLst>
                                            <p:cond delay="499"/>
                                          </p:stCondLst>
                                        </p:cTn>
                                        <p:tgtEl>
                                          <p:spTgt spid="15"/>
                                        </p:tgtEl>
                                        <p:attrNameLst>
                                          <p:attrName>style.visibility</p:attrName>
                                        </p:attrNameLst>
                                      </p:cBhvr>
                                      <p:to>
                                        <p:strVal val="hidden"/>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38"/>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9">
                                            <p:bg/>
                                          </p:spTgt>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48"/>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14">
                                            <p:bg/>
                                          </p:spTgt>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53">
                                            <p:txEl>
                                              <p:pRg st="0" end="0"/>
                                            </p:txEl>
                                          </p:spTgt>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4">
                                            <p:bg/>
                                          </p:spTgt>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nodeType="clickEffect">
                                  <p:stCondLst>
                                    <p:cond delay="0"/>
                                  </p:stCondLst>
                                  <p:childTnLst>
                                    <p:set>
                                      <p:cBhvr>
                                        <p:cTn id="110" dur="1" fill="hold">
                                          <p:stCondLst>
                                            <p:cond delay="0"/>
                                          </p:stCondLst>
                                        </p:cTn>
                                        <p:tgtEl>
                                          <p:spTgt spid="20"/>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21"/>
                                        </p:tgtEl>
                                        <p:attrNameLst>
                                          <p:attrName>style.visibility</p:attrName>
                                        </p:attrNameLst>
                                      </p:cBhvr>
                                      <p:to>
                                        <p:strVal val="visible"/>
                                      </p:to>
                                    </p:set>
                                  </p:childTnLst>
                                </p:cTn>
                              </p:par>
                              <p:par>
                                <p:cTn id="113" presetID="1" presetClass="entr" presetSubtype="0" fill="hold" nodeType="withEffect">
                                  <p:stCondLst>
                                    <p:cond delay="0"/>
                                  </p:stCondLst>
                                  <p:childTnLst>
                                    <p:set>
                                      <p:cBhvr>
                                        <p:cTn id="114" dur="1" fill="hold">
                                          <p:stCondLst>
                                            <p:cond delay="0"/>
                                          </p:stCondLst>
                                        </p:cTn>
                                        <p:tgtEl>
                                          <p:spTgt spid="24"/>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8"/>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5"/>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12"/>
                                        </p:tgtEl>
                                        <p:attrNameLst>
                                          <p:attrName>style.visibility</p:attrName>
                                        </p:attrNameLst>
                                      </p:cBhvr>
                                      <p:to>
                                        <p:strVal val="visible"/>
                                      </p:to>
                                    </p:set>
                                  </p:childTnLst>
                                </p:cTn>
                              </p:par>
                            </p:childTnLst>
                          </p:cTn>
                        </p:par>
                      </p:childTnLst>
                    </p:cTn>
                  </p:par>
                  <p:par>
                    <p:cTn id="121" fill="hold">
                      <p:stCondLst>
                        <p:cond delay="indefinite"/>
                      </p:stCondLst>
                      <p:childTnLst>
                        <p:par>
                          <p:cTn id="122" fill="hold">
                            <p:stCondLst>
                              <p:cond delay="0"/>
                            </p:stCondLst>
                            <p:childTnLst>
                              <p:par>
                                <p:cTn id="123" presetID="1" presetClass="entr" presetSubtype="0" fill="hold" nodeType="clickEffect">
                                  <p:stCondLst>
                                    <p:cond delay="0"/>
                                  </p:stCondLst>
                                  <p:childTnLst>
                                    <p:set>
                                      <p:cBhvr>
                                        <p:cTn id="124" dur="1" fill="hold">
                                          <p:stCondLst>
                                            <p:cond delay="0"/>
                                          </p:stCondLst>
                                        </p:cTn>
                                        <p:tgtEl>
                                          <p:spTgt spid="63"/>
                                        </p:tgtEl>
                                        <p:attrNameLst>
                                          <p:attrName>style.visibility</p:attrName>
                                        </p:attrNameLst>
                                      </p:cBhvr>
                                      <p:to>
                                        <p:strVal val="visible"/>
                                      </p:to>
                                    </p:set>
                                  </p:childTnLst>
                                </p:cTn>
                              </p:par>
                            </p:childTnLst>
                          </p:cTn>
                        </p:par>
                      </p:childTnLst>
                    </p:cTn>
                  </p:par>
                  <p:par>
                    <p:cTn id="125" fill="hold">
                      <p:stCondLst>
                        <p:cond delay="indefinite"/>
                      </p:stCondLst>
                      <p:childTnLst>
                        <p:par>
                          <p:cTn id="126" fill="hold">
                            <p:stCondLst>
                              <p:cond delay="0"/>
                            </p:stCondLst>
                            <p:childTnLst>
                              <p:par>
                                <p:cTn id="127" presetID="1" presetClass="entr" presetSubtype="0" fill="hold" nodeType="clickEffect">
                                  <p:stCondLst>
                                    <p:cond delay="0"/>
                                  </p:stCondLst>
                                  <p:childTnLst>
                                    <p:set>
                                      <p:cBhvr>
                                        <p:cTn id="128" dur="1" fill="hold">
                                          <p:stCondLst>
                                            <p:cond delay="0"/>
                                          </p:stCondLst>
                                        </p:cTn>
                                        <p:tgtEl>
                                          <p:spTgt spid="66"/>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nodeType="clickEffect">
                                  <p:stCondLst>
                                    <p:cond delay="0"/>
                                  </p:stCondLst>
                                  <p:childTnLst>
                                    <p:set>
                                      <p:cBhvr>
                                        <p:cTn id="132" dur="1" fill="hold">
                                          <p:stCondLst>
                                            <p:cond delay="0"/>
                                          </p:stCondLst>
                                        </p:cTn>
                                        <p:tgtEl>
                                          <p:spTgt spid="28"/>
                                        </p:tgtEl>
                                        <p:attrNameLst>
                                          <p:attrName>style.visibility</p:attrName>
                                        </p:attrNameLst>
                                      </p:cBhvr>
                                      <p:to>
                                        <p:strVal val="visible"/>
                                      </p:to>
                                    </p:set>
                                  </p:childTnLst>
                                </p:cTn>
                              </p:par>
                            </p:childTnLst>
                          </p:cTn>
                        </p:par>
                      </p:childTnLst>
                    </p:cTn>
                  </p:par>
                  <p:par>
                    <p:cTn id="133" fill="hold">
                      <p:stCondLst>
                        <p:cond delay="indefinite"/>
                      </p:stCondLst>
                      <p:childTnLst>
                        <p:par>
                          <p:cTn id="134" fill="hold">
                            <p:stCondLst>
                              <p:cond delay="0"/>
                            </p:stCondLst>
                            <p:childTnLst>
                              <p:par>
                                <p:cTn id="135" presetID="1" presetClass="entr" presetSubtype="0" fill="hold" grpId="0" nodeType="clickEffect">
                                  <p:stCondLst>
                                    <p:cond delay="0"/>
                                  </p:stCondLst>
                                  <p:childTnLst>
                                    <p:set>
                                      <p:cBhvr>
                                        <p:cTn id="136" dur="1" fill="hold">
                                          <p:stCondLst>
                                            <p:cond delay="0"/>
                                          </p:stCondLst>
                                        </p:cTn>
                                        <p:tgtEl>
                                          <p:spTgt spid="17">
                                            <p:bg/>
                                          </p:spTgt>
                                        </p:tgtEl>
                                        <p:attrNameLst>
                                          <p:attrName>style.visibility</p:attrName>
                                        </p:attrNameLst>
                                      </p:cBhvr>
                                      <p:to>
                                        <p:strVal val="visible"/>
                                      </p:to>
                                    </p:set>
                                  </p:childTnLst>
                                </p:cTn>
                              </p:par>
                              <p:par>
                                <p:cTn id="137" presetID="1" presetClass="entr" presetSubtype="0" fill="hold" grpId="0" nodeType="withEffect">
                                  <p:stCondLst>
                                    <p:cond delay="0"/>
                                  </p:stCondLst>
                                  <p:childTnLst>
                                    <p:set>
                                      <p:cBhvr>
                                        <p:cTn id="138" dur="1" fill="hold">
                                          <p:stCondLst>
                                            <p:cond delay="0"/>
                                          </p:stCondLst>
                                        </p:cTn>
                                        <p:tgtEl>
                                          <p:spTgt spid="17">
                                            <p:txEl>
                                              <p:pRg st="0" end="0"/>
                                            </p:txEl>
                                          </p:spTgt>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141" fill="hold">
                      <p:stCondLst>
                        <p:cond delay="indefinite"/>
                      </p:stCondLst>
                      <p:childTnLst>
                        <p:par>
                          <p:cTn id="142" fill="hold">
                            <p:stCondLst>
                              <p:cond delay="0"/>
                            </p:stCondLst>
                            <p:childTnLst>
                              <p:par>
                                <p:cTn id="143" presetID="1" presetClass="entr" presetSubtype="0" fill="hold" nodeType="clickEffect">
                                  <p:stCondLst>
                                    <p:cond delay="0"/>
                                  </p:stCondLst>
                                  <p:childTnLst>
                                    <p:set>
                                      <p:cBhvr>
                                        <p:cTn id="144"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5" grpId="0" animBg="1"/>
      <p:bldP spid="7" grpId="0" build="allAtOnce" animBg="1"/>
      <p:bldP spid="8" grpId="0" animBg="1"/>
      <p:bldP spid="9" grpId="0" build="allAtOnce" animBg="1"/>
      <p:bldP spid="10" grpId="0" build="allAtOnce" animBg="1"/>
      <p:bldP spid="11" grpId="0" build="allAtOnce" animBg="1"/>
      <p:bldP spid="12" grpId="0" animBg="1"/>
      <p:bldP spid="14" grpId="0" build="allAtOnce" animBg="1"/>
      <p:bldP spid="16" grpId="0" build="p"/>
      <p:bldP spid="17" grpId="0" build="allAtOnce" animBg="1"/>
      <p:bldP spid="53" grpId="0" build="allAtOnce"/>
      <p:bldP spid="2" grpId="0" animBg="1"/>
      <p:bldP spid="2" grpId="1" animBg="1"/>
      <p:bldP spid="3" grpId="0" animBg="1"/>
      <p:bldP spid="3" grpId="1" animBg="1"/>
      <p:bldP spid="6" grpId="0" animBg="1"/>
      <p:bldP spid="6" grpId="1" animBg="1"/>
      <p:bldP spid="13" grpId="0" animBg="1"/>
      <p:bldP spid="13" grpId="1" animBg="1"/>
      <p:bldP spid="15" grpId="0" animBg="1"/>
      <p:bldP spid="15" grpId="1" animBg="1"/>
      <p:bldP spid="18" grpId="0" animBg="1"/>
      <p:bldP spid="18"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PROFILE - Screening</a:t>
            </a:r>
            <a:endParaRPr lang="en-GB" dirty="0"/>
          </a:p>
        </p:txBody>
      </p:sp>
      <p:sp>
        <p:nvSpPr>
          <p:cNvPr id="3" name="Content Placeholder 2"/>
          <p:cNvSpPr>
            <a:spLocks noGrp="1"/>
          </p:cNvSpPr>
          <p:nvPr>
            <p:ph idx="1"/>
          </p:nvPr>
        </p:nvSpPr>
        <p:spPr/>
        <p:txBody>
          <a:bodyPr>
            <a:normAutofit fontScale="77500" lnSpcReduction="20000"/>
          </a:bodyPr>
          <a:lstStyle/>
          <a:p>
            <a:pPr marL="0" indent="0">
              <a:buNone/>
            </a:pPr>
            <a:r>
              <a:rPr lang="en-GB" b="1" dirty="0"/>
              <a:t>Patient data to collect </a:t>
            </a:r>
          </a:p>
          <a:p>
            <a:r>
              <a:rPr lang="en-GB" dirty="0" smtClean="0"/>
              <a:t>Gender</a:t>
            </a:r>
            <a:r>
              <a:rPr lang="en-GB" dirty="0"/>
              <a:t>. </a:t>
            </a:r>
          </a:p>
          <a:p>
            <a:r>
              <a:rPr lang="en-GB" dirty="0" smtClean="0"/>
              <a:t>Date </a:t>
            </a:r>
            <a:r>
              <a:rPr lang="en-GB" dirty="0"/>
              <a:t>of birth. </a:t>
            </a:r>
          </a:p>
          <a:p>
            <a:r>
              <a:rPr lang="en-GB" dirty="0" smtClean="0"/>
              <a:t>HBI</a:t>
            </a:r>
            <a:r>
              <a:rPr lang="en-GB" dirty="0"/>
              <a:t>. </a:t>
            </a:r>
          </a:p>
          <a:p>
            <a:r>
              <a:rPr lang="en-GB" dirty="0" smtClean="0"/>
              <a:t>Height &amp; Weight. </a:t>
            </a:r>
            <a:endParaRPr lang="en-GB" dirty="0"/>
          </a:p>
          <a:p>
            <a:r>
              <a:rPr lang="en-GB" dirty="0" smtClean="0"/>
              <a:t>Results and images of </a:t>
            </a:r>
            <a:r>
              <a:rPr lang="en-GB" dirty="0"/>
              <a:t>colonoscopy performed within </a:t>
            </a:r>
            <a:r>
              <a:rPr lang="en-GB" dirty="0" smtClean="0"/>
              <a:t>6 </a:t>
            </a:r>
            <a:r>
              <a:rPr lang="en-GB" dirty="0"/>
              <a:t>months of the baseline screening assessment visit (including video-recording of procedure where possible). </a:t>
            </a:r>
          </a:p>
          <a:p>
            <a:r>
              <a:rPr lang="en-GB" dirty="0" smtClean="0"/>
              <a:t>Results </a:t>
            </a:r>
            <a:r>
              <a:rPr lang="en-GB" dirty="0"/>
              <a:t>and images of MRE if performed within 3 </a:t>
            </a:r>
            <a:r>
              <a:rPr lang="en-GB" dirty="0" smtClean="0"/>
              <a:t>months </a:t>
            </a:r>
            <a:r>
              <a:rPr lang="en-GB" dirty="0"/>
              <a:t>of screening </a:t>
            </a:r>
            <a:r>
              <a:rPr lang="en-GB" dirty="0" smtClean="0"/>
              <a:t>visit (pre or post (week16)).  </a:t>
            </a:r>
            <a:endParaRPr lang="en-GB" dirty="0"/>
          </a:p>
          <a:p>
            <a:r>
              <a:rPr lang="en-GB" dirty="0" smtClean="0"/>
              <a:t>IBDQ </a:t>
            </a:r>
            <a:r>
              <a:rPr lang="en-GB" dirty="0"/>
              <a:t>&amp; EQ-5D, patient rated quality of life measures.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4368" y="41296"/>
            <a:ext cx="1224136" cy="867424"/>
          </a:xfrm>
          <a:prstGeom prst="rect">
            <a:avLst/>
          </a:prstGeom>
        </p:spPr>
      </p:pic>
    </p:spTree>
    <p:extLst>
      <p:ext uri="{BB962C8B-B14F-4D97-AF65-F5344CB8AC3E}">
        <p14:creationId xmlns:p14="http://schemas.microsoft.com/office/powerpoint/2010/main" val="18477841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PROFILE - Screening</a:t>
            </a:r>
          </a:p>
        </p:txBody>
      </p:sp>
      <p:sp>
        <p:nvSpPr>
          <p:cNvPr id="3" name="Content Placeholder 2"/>
          <p:cNvSpPr>
            <a:spLocks noGrp="1"/>
          </p:cNvSpPr>
          <p:nvPr>
            <p:ph idx="1"/>
          </p:nvPr>
        </p:nvSpPr>
        <p:spPr/>
        <p:txBody>
          <a:bodyPr>
            <a:normAutofit fontScale="85000" lnSpcReduction="10000"/>
          </a:bodyPr>
          <a:lstStyle/>
          <a:p>
            <a:pPr marL="0" indent="0">
              <a:buNone/>
            </a:pPr>
            <a:r>
              <a:rPr lang="en-GB" b="1" dirty="0"/>
              <a:t>Samples to be collected and processed locally </a:t>
            </a:r>
            <a:endParaRPr lang="en-GB" dirty="0"/>
          </a:p>
          <a:p>
            <a:r>
              <a:rPr lang="en-GB" dirty="0" smtClean="0"/>
              <a:t>Results </a:t>
            </a:r>
            <a:r>
              <a:rPr lang="en-GB" dirty="0"/>
              <a:t>of hepatitis B &amp; C and Varicella Zoster Virus blood test within 1 year of the baseline assessment. </a:t>
            </a:r>
          </a:p>
          <a:p>
            <a:r>
              <a:rPr lang="en-GB" dirty="0" smtClean="0"/>
              <a:t>Results </a:t>
            </a:r>
            <a:r>
              <a:rPr lang="en-GB" dirty="0"/>
              <a:t>of tuberculosis (TB) testing (TB testing can be either performed as a chest x ray or blood test, as per local preference) within 1 year of baseline assessment. </a:t>
            </a:r>
          </a:p>
          <a:p>
            <a:r>
              <a:rPr lang="en-GB" dirty="0" smtClean="0"/>
              <a:t>Pregnancy </a:t>
            </a:r>
            <a:r>
              <a:rPr lang="en-GB" dirty="0"/>
              <a:t>test for female participants. </a:t>
            </a:r>
          </a:p>
          <a:p>
            <a:r>
              <a:rPr lang="en-GB" dirty="0" smtClean="0"/>
              <a:t>Full </a:t>
            </a:r>
            <a:r>
              <a:rPr lang="en-GB" dirty="0"/>
              <a:t>blood count. </a:t>
            </a:r>
          </a:p>
          <a:p>
            <a:r>
              <a:rPr lang="en-GB" dirty="0" smtClean="0"/>
              <a:t>Biochemical </a:t>
            </a:r>
            <a:r>
              <a:rPr lang="en-GB" dirty="0"/>
              <a:t>series (including urea, creatinine, electrolytes, liver function tests, TPMT, CRP). </a:t>
            </a:r>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4368" y="41296"/>
            <a:ext cx="1224136" cy="867424"/>
          </a:xfrm>
          <a:prstGeom prst="rect">
            <a:avLst/>
          </a:prstGeom>
        </p:spPr>
      </p:pic>
    </p:spTree>
    <p:extLst>
      <p:ext uri="{BB962C8B-B14F-4D97-AF65-F5344CB8AC3E}">
        <p14:creationId xmlns:p14="http://schemas.microsoft.com/office/powerpoint/2010/main" val="20211987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PROFILE - Screening</a:t>
            </a:r>
          </a:p>
        </p:txBody>
      </p:sp>
      <p:sp>
        <p:nvSpPr>
          <p:cNvPr id="3" name="Content Placeholder 2"/>
          <p:cNvSpPr>
            <a:spLocks noGrp="1"/>
          </p:cNvSpPr>
          <p:nvPr>
            <p:ph idx="1"/>
          </p:nvPr>
        </p:nvSpPr>
        <p:spPr/>
        <p:txBody>
          <a:bodyPr>
            <a:normAutofit fontScale="92500" lnSpcReduction="10000"/>
          </a:bodyPr>
          <a:lstStyle/>
          <a:p>
            <a:pPr marL="0" indent="0">
              <a:buNone/>
            </a:pPr>
            <a:r>
              <a:rPr lang="en-GB" b="1" dirty="0"/>
              <a:t>Samples to be collected and sent, to be processed </a:t>
            </a:r>
            <a:r>
              <a:rPr lang="en-GB" b="1" dirty="0" smtClean="0"/>
              <a:t>centrally</a:t>
            </a:r>
            <a:endParaRPr lang="en-GB" b="1" dirty="0"/>
          </a:p>
          <a:p>
            <a:endParaRPr lang="en-GB" dirty="0"/>
          </a:p>
          <a:p>
            <a:r>
              <a:rPr lang="en-GB" dirty="0" smtClean="0"/>
              <a:t>PAXgene </a:t>
            </a:r>
            <a:r>
              <a:rPr lang="en-GB" dirty="0"/>
              <a:t>RNA tube x2 (biomarker assessment &amp; research </a:t>
            </a:r>
            <a:r>
              <a:rPr lang="en-GB" dirty="0" smtClean="0"/>
              <a:t>sample).</a:t>
            </a:r>
          </a:p>
          <a:p>
            <a:r>
              <a:rPr lang="en-GB" dirty="0" smtClean="0"/>
              <a:t>Serum.</a:t>
            </a:r>
          </a:p>
          <a:p>
            <a:r>
              <a:rPr lang="en-GB" dirty="0" smtClean="0"/>
              <a:t>EDTA.</a:t>
            </a:r>
            <a:endParaRPr lang="en-GB" dirty="0"/>
          </a:p>
          <a:p>
            <a:r>
              <a:rPr lang="en-GB" dirty="0" smtClean="0"/>
              <a:t>Stool </a:t>
            </a:r>
            <a:r>
              <a:rPr lang="en-GB" dirty="0"/>
              <a:t>sample for faecal Calprotectin. </a:t>
            </a:r>
          </a:p>
          <a:p>
            <a:r>
              <a:rPr lang="en-GB" dirty="0" smtClean="0"/>
              <a:t>Buffered </a:t>
            </a:r>
            <a:r>
              <a:rPr lang="en-GB" dirty="0"/>
              <a:t>stool sample. </a:t>
            </a:r>
          </a:p>
          <a:p>
            <a:endParaRPr lang="en-GB"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84368" y="41296"/>
            <a:ext cx="1224136" cy="867424"/>
          </a:xfrm>
          <a:prstGeom prst="rect">
            <a:avLst/>
          </a:prstGeom>
        </p:spPr>
      </p:pic>
    </p:spTree>
    <p:extLst>
      <p:ext uri="{BB962C8B-B14F-4D97-AF65-F5344CB8AC3E}">
        <p14:creationId xmlns:p14="http://schemas.microsoft.com/office/powerpoint/2010/main" val="13123075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PROFILE - Randomisation</a:t>
            </a:r>
            <a:endParaRPr lang="en-GB" dirty="0"/>
          </a:p>
        </p:txBody>
      </p:sp>
      <p:sp>
        <p:nvSpPr>
          <p:cNvPr id="3" name="Content Placeholder 2"/>
          <p:cNvSpPr>
            <a:spLocks noGrp="1"/>
          </p:cNvSpPr>
          <p:nvPr>
            <p:ph idx="1"/>
          </p:nvPr>
        </p:nvSpPr>
        <p:spPr>
          <a:xfrm>
            <a:off x="457200" y="1600200"/>
            <a:ext cx="8229600" cy="5069160"/>
          </a:xfrm>
        </p:spPr>
        <p:txBody>
          <a:bodyPr>
            <a:normAutofit fontScale="55000" lnSpcReduction="20000"/>
          </a:bodyPr>
          <a:lstStyle/>
          <a:p>
            <a:r>
              <a:rPr lang="en-GB" dirty="0" smtClean="0"/>
              <a:t>Use </a:t>
            </a:r>
            <a:r>
              <a:rPr lang="en-GB" u="sng" dirty="0" smtClean="0">
                <a:hlinkClick r:id="rId3"/>
              </a:rPr>
              <a:t>www.sealedenvelope.com/redpill/profile/</a:t>
            </a:r>
            <a:endParaRPr lang="en-GB" u="sng" dirty="0" smtClean="0"/>
          </a:p>
          <a:p>
            <a:pPr marL="0" lvl="0" indent="0">
              <a:buNone/>
            </a:pPr>
            <a:endParaRPr lang="en-GB" u="sng" dirty="0" smtClean="0"/>
          </a:p>
          <a:p>
            <a:pPr marL="0" lvl="0" indent="0">
              <a:buNone/>
            </a:pPr>
            <a:r>
              <a:rPr lang="en-GB" u="sng" dirty="0" smtClean="0"/>
              <a:t>Required info </a:t>
            </a:r>
          </a:p>
          <a:p>
            <a:pPr lvl="0"/>
            <a:r>
              <a:rPr lang="en-US" dirty="0" smtClean="0"/>
              <a:t>Subject </a:t>
            </a:r>
            <a:r>
              <a:rPr lang="en-US" dirty="0"/>
              <a:t>screening </a:t>
            </a:r>
            <a:r>
              <a:rPr lang="en-US" dirty="0" smtClean="0"/>
              <a:t>number (see screening log)</a:t>
            </a:r>
          </a:p>
          <a:p>
            <a:pPr marL="0" lvl="0" indent="0">
              <a:buNone/>
            </a:pPr>
            <a:endParaRPr lang="en-GB" dirty="0" smtClean="0"/>
          </a:p>
          <a:p>
            <a:r>
              <a:rPr lang="en-GB" dirty="0"/>
              <a:t>Biomarker subgroup (</a:t>
            </a:r>
            <a:r>
              <a:rPr lang="en-GB" dirty="0" err="1" smtClean="0"/>
              <a:t>IBDhi</a:t>
            </a:r>
            <a:r>
              <a:rPr lang="en-GB" dirty="0" smtClean="0"/>
              <a:t> / </a:t>
            </a:r>
            <a:r>
              <a:rPr lang="en-GB" dirty="0" err="1" smtClean="0"/>
              <a:t>IBDlo</a:t>
            </a:r>
            <a:r>
              <a:rPr lang="en-GB" dirty="0"/>
              <a:t>) – Blinded to site. </a:t>
            </a:r>
          </a:p>
          <a:p>
            <a:pPr marL="0" lvl="0" indent="0">
              <a:buNone/>
            </a:pPr>
            <a:endParaRPr lang="en-GB" dirty="0"/>
          </a:p>
          <a:p>
            <a:pPr lvl="0"/>
            <a:r>
              <a:rPr lang="en-US" dirty="0"/>
              <a:t>Subject </a:t>
            </a:r>
            <a:r>
              <a:rPr lang="en-US" dirty="0" smtClean="0"/>
              <a:t>initials (first and last only)</a:t>
            </a:r>
            <a:endParaRPr lang="en-GB" dirty="0"/>
          </a:p>
          <a:p>
            <a:pPr lvl="0"/>
            <a:r>
              <a:rPr lang="en-US" dirty="0"/>
              <a:t>Subject </a:t>
            </a:r>
            <a:r>
              <a:rPr lang="en-US" dirty="0" err="1"/>
              <a:t>DoB</a:t>
            </a:r>
            <a:endParaRPr lang="en-GB" dirty="0"/>
          </a:p>
          <a:p>
            <a:pPr lvl="0"/>
            <a:r>
              <a:rPr lang="en-GB" dirty="0" smtClean="0"/>
              <a:t>Mucosal </a:t>
            </a:r>
            <a:r>
              <a:rPr lang="en-GB" dirty="0"/>
              <a:t>inflammation (mild / moderate / severe).</a:t>
            </a:r>
          </a:p>
          <a:p>
            <a:pPr lvl="0"/>
            <a:r>
              <a:rPr lang="en-GB" dirty="0"/>
              <a:t>Disease location (</a:t>
            </a:r>
            <a:r>
              <a:rPr lang="en-GB" dirty="0" smtClean="0"/>
              <a:t>colon-only / other</a:t>
            </a:r>
            <a:r>
              <a:rPr lang="en-GB" dirty="0"/>
              <a:t>) </a:t>
            </a:r>
          </a:p>
          <a:p>
            <a:pPr lvl="0"/>
            <a:r>
              <a:rPr lang="en-US" dirty="0" smtClean="0"/>
              <a:t>Confirmation </a:t>
            </a:r>
            <a:r>
              <a:rPr lang="en-US" dirty="0"/>
              <a:t>of inclusion and exclusion variables. (</a:t>
            </a:r>
            <a:r>
              <a:rPr lang="en-US" dirty="0" smtClean="0"/>
              <a:t>yes / no)</a:t>
            </a:r>
          </a:p>
          <a:p>
            <a:pPr lvl="0"/>
            <a:endParaRPr lang="en-US" dirty="0"/>
          </a:p>
          <a:p>
            <a:pPr marL="0" indent="0">
              <a:buNone/>
            </a:pPr>
            <a:r>
              <a:rPr lang="en-US" dirty="0" smtClean="0"/>
              <a:t>NB - </a:t>
            </a:r>
            <a:r>
              <a:rPr lang="en-GB" dirty="0"/>
              <a:t>The screening number is </a:t>
            </a:r>
            <a:r>
              <a:rPr lang="en-GB" dirty="0" smtClean="0"/>
              <a:t>the same as the trial number and will be used </a:t>
            </a:r>
            <a:r>
              <a:rPr lang="en-GB" dirty="0"/>
              <a:t>as the unique study number for the duration of the study. </a:t>
            </a:r>
            <a:endParaRPr lang="en-GB" dirty="0" smtClean="0"/>
          </a:p>
          <a:p>
            <a:pPr marL="0" indent="0">
              <a:buNone/>
            </a:pPr>
            <a:endParaRPr lang="en-GB" dirty="0" smtClean="0"/>
          </a:p>
          <a:p>
            <a:pPr marL="0" indent="0">
              <a:buNone/>
            </a:pPr>
            <a:r>
              <a:rPr lang="en-GB" dirty="0" smtClean="0"/>
              <a:t>Screen failures – complete a query with title screen failure and in the body of the query give reason for failure.  </a:t>
            </a:r>
            <a:endParaRPr lang="en-GB" dirty="0"/>
          </a:p>
          <a:p>
            <a:pPr marL="0" lvl="0" indent="0">
              <a:buNone/>
            </a:pPr>
            <a:endParaRPr lang="en-GB" dirty="0"/>
          </a:p>
          <a:p>
            <a:endParaRPr lang="en-GB" dirty="0"/>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84368" y="41296"/>
            <a:ext cx="1224136" cy="867424"/>
          </a:xfrm>
          <a:prstGeom prst="rect">
            <a:avLst/>
          </a:prstGeom>
        </p:spPr>
      </p:pic>
    </p:spTree>
    <p:extLst>
      <p:ext uri="{BB962C8B-B14F-4D97-AF65-F5344CB8AC3E}">
        <p14:creationId xmlns:p14="http://schemas.microsoft.com/office/powerpoint/2010/main" val="16417652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PROFILE - Baseline</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b="1" dirty="0"/>
              <a:t>Patient data to collect:</a:t>
            </a:r>
          </a:p>
          <a:p>
            <a:r>
              <a:rPr lang="en-GB" dirty="0" smtClean="0"/>
              <a:t>HBI</a:t>
            </a:r>
            <a:endParaRPr lang="en-GB" dirty="0"/>
          </a:p>
          <a:p>
            <a:r>
              <a:rPr lang="en-GB" dirty="0" smtClean="0"/>
              <a:t>Significant </a:t>
            </a:r>
            <a:r>
              <a:rPr lang="en-GB" dirty="0"/>
              <a:t>past medical history</a:t>
            </a:r>
            <a:r>
              <a:rPr lang="en-GB" dirty="0" smtClean="0"/>
              <a:t>.</a:t>
            </a:r>
            <a:endParaRPr lang="en-GB" dirty="0"/>
          </a:p>
          <a:p>
            <a:r>
              <a:rPr lang="en-GB" dirty="0" smtClean="0"/>
              <a:t>Concomitant </a:t>
            </a:r>
            <a:r>
              <a:rPr lang="en-GB" dirty="0"/>
              <a:t>medications.</a:t>
            </a:r>
          </a:p>
          <a:p>
            <a:r>
              <a:rPr lang="en-GB" dirty="0" smtClean="0"/>
              <a:t>Adverse </a:t>
            </a:r>
            <a:r>
              <a:rPr lang="en-GB" dirty="0"/>
              <a:t>events.</a:t>
            </a:r>
          </a:p>
          <a:p>
            <a:r>
              <a:rPr lang="en-GB" dirty="0" smtClean="0"/>
              <a:t>Weight </a:t>
            </a:r>
            <a:r>
              <a:rPr lang="en-GB" dirty="0"/>
              <a:t>in Kg.</a:t>
            </a:r>
          </a:p>
          <a:p>
            <a:r>
              <a:rPr lang="en-GB" dirty="0" smtClean="0"/>
              <a:t>Physical </a:t>
            </a:r>
            <a:r>
              <a:rPr lang="en-GB" dirty="0"/>
              <a:t>examination.</a:t>
            </a:r>
          </a:p>
          <a:p>
            <a:r>
              <a:rPr lang="en-GB" dirty="0" smtClean="0"/>
              <a:t>IBDQ </a:t>
            </a:r>
            <a:r>
              <a:rPr lang="en-GB" dirty="0"/>
              <a:t>&amp; EQ-5D, patient rated quality of life measures. </a:t>
            </a:r>
          </a:p>
          <a:p>
            <a:r>
              <a:rPr lang="en-GB" dirty="0" smtClean="0"/>
              <a:t>Resource </a:t>
            </a:r>
            <a:r>
              <a:rPr lang="en-GB" dirty="0"/>
              <a:t>usage, patient questionnaire</a:t>
            </a:r>
            <a:r>
              <a:rPr lang="en-GB" dirty="0" smtClean="0"/>
              <a:t>.</a:t>
            </a:r>
            <a:r>
              <a:rPr lang="en-GB" dirty="0"/>
              <a:t>	</a:t>
            </a:r>
          </a:p>
          <a:p>
            <a:endParaRPr lang="en-GB"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84368" y="41296"/>
            <a:ext cx="1224136" cy="867424"/>
          </a:xfrm>
          <a:prstGeom prst="rect">
            <a:avLst/>
          </a:prstGeom>
        </p:spPr>
      </p:pic>
    </p:spTree>
    <p:extLst>
      <p:ext uri="{BB962C8B-B14F-4D97-AF65-F5344CB8AC3E}">
        <p14:creationId xmlns:p14="http://schemas.microsoft.com/office/powerpoint/2010/main" val="3358463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PROFILE - Baseline</a:t>
            </a:r>
          </a:p>
        </p:txBody>
      </p:sp>
      <p:sp>
        <p:nvSpPr>
          <p:cNvPr id="3" name="Content Placeholder 2"/>
          <p:cNvSpPr>
            <a:spLocks noGrp="1"/>
          </p:cNvSpPr>
          <p:nvPr>
            <p:ph idx="1"/>
          </p:nvPr>
        </p:nvSpPr>
        <p:spPr/>
        <p:txBody>
          <a:bodyPr/>
          <a:lstStyle/>
          <a:p>
            <a:pPr marL="0" indent="0">
              <a:buNone/>
            </a:pPr>
            <a:r>
              <a:rPr lang="en-GB" b="1" dirty="0"/>
              <a:t>Samples to be collected and processed locally:</a:t>
            </a:r>
          </a:p>
          <a:p>
            <a:pPr lvl="0"/>
            <a:r>
              <a:rPr lang="en-GB" dirty="0"/>
              <a:t>Full blood count. </a:t>
            </a:r>
          </a:p>
          <a:p>
            <a:pPr lvl="0"/>
            <a:r>
              <a:rPr lang="en-GB" dirty="0"/>
              <a:t>Biochemical series (including urea, creatinine, electrolytes, liver function tests, and CRP</a:t>
            </a:r>
            <a:r>
              <a:rPr lang="en-GB" dirty="0" smtClean="0"/>
              <a:t>).</a:t>
            </a:r>
          </a:p>
          <a:p>
            <a:pPr lvl="0"/>
            <a:endParaRPr lang="en-GB" dirty="0"/>
          </a:p>
          <a:p>
            <a:pPr marL="0" lvl="0" indent="0">
              <a:buNone/>
            </a:pPr>
            <a:r>
              <a:rPr lang="en-GB" b="1" dirty="0"/>
              <a:t>Samples to be </a:t>
            </a:r>
            <a:r>
              <a:rPr lang="en-GB" b="1" dirty="0" smtClean="0"/>
              <a:t>collected and sent, to be processed centrally:</a:t>
            </a:r>
            <a:endParaRPr lang="en-GB" dirty="0" smtClean="0"/>
          </a:p>
          <a:p>
            <a:r>
              <a:rPr lang="en-GB" dirty="0" err="1"/>
              <a:t>PAXgene</a:t>
            </a:r>
            <a:r>
              <a:rPr lang="en-GB" dirty="0"/>
              <a:t> RNA tube </a:t>
            </a:r>
            <a:r>
              <a:rPr lang="en-GB" dirty="0" smtClean="0"/>
              <a:t>(research </a:t>
            </a:r>
            <a:r>
              <a:rPr lang="en-GB" dirty="0"/>
              <a:t>sample).</a:t>
            </a:r>
          </a:p>
          <a:p>
            <a:pPr lvl="0"/>
            <a:endParaRPr lang="en-GB" dirty="0" smtClean="0"/>
          </a:p>
          <a:p>
            <a:pPr lvl="0"/>
            <a:endParaRPr lang="en-GB" dirty="0"/>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4368" y="41296"/>
            <a:ext cx="1224136" cy="867424"/>
          </a:xfrm>
          <a:prstGeom prst="rect">
            <a:avLst/>
          </a:prstGeom>
        </p:spPr>
      </p:pic>
    </p:spTree>
    <p:extLst>
      <p:ext uri="{BB962C8B-B14F-4D97-AF65-F5344CB8AC3E}">
        <p14:creationId xmlns:p14="http://schemas.microsoft.com/office/powerpoint/2010/main" val="33343623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PROFILE- Treatment</a:t>
            </a:r>
            <a:endParaRPr lang="en-GB" dirty="0"/>
          </a:p>
        </p:txBody>
      </p:sp>
      <p:sp>
        <p:nvSpPr>
          <p:cNvPr id="3" name="Content Placeholder 2"/>
          <p:cNvSpPr>
            <a:spLocks noGrp="1"/>
          </p:cNvSpPr>
          <p:nvPr>
            <p:ph idx="1"/>
          </p:nvPr>
        </p:nvSpPr>
        <p:spPr>
          <a:xfrm>
            <a:off x="457200" y="1600201"/>
            <a:ext cx="8229600" cy="4709119"/>
          </a:xfrm>
        </p:spPr>
        <p:txBody>
          <a:bodyPr>
            <a:normAutofit fontScale="70000" lnSpcReduction="20000"/>
          </a:bodyPr>
          <a:lstStyle/>
          <a:p>
            <a:pPr marL="0" indent="0">
              <a:buNone/>
            </a:pPr>
            <a:r>
              <a:rPr lang="en-GB" b="1" dirty="0" smtClean="0"/>
              <a:t>Accelerated Step up:</a:t>
            </a:r>
          </a:p>
          <a:p>
            <a:pPr lvl="0"/>
            <a:r>
              <a:rPr lang="en-US" dirty="0"/>
              <a:t>8 week reducing course of </a:t>
            </a:r>
            <a:r>
              <a:rPr lang="en-US" dirty="0" smtClean="0"/>
              <a:t>corticosteroids </a:t>
            </a:r>
            <a:r>
              <a:rPr lang="en-US" dirty="0"/>
              <a:t>started at </a:t>
            </a:r>
            <a:r>
              <a:rPr lang="en-US" dirty="0" smtClean="0"/>
              <a:t>screening. If </a:t>
            </a:r>
            <a:r>
              <a:rPr lang="en-US" dirty="0"/>
              <a:t>at baseline visit, patient remains significantly symptomatic (HBI </a:t>
            </a:r>
            <a:r>
              <a:rPr lang="en-US" u="sng" dirty="0"/>
              <a:t>&gt;</a:t>
            </a:r>
            <a:r>
              <a:rPr lang="en-US" dirty="0"/>
              <a:t> 7) then an </a:t>
            </a:r>
            <a:r>
              <a:rPr lang="en-US" i="1" dirty="0"/>
              <a:t>ad hoc </a:t>
            </a:r>
            <a:r>
              <a:rPr lang="en-US" dirty="0"/>
              <a:t>visit should be arranged for week 2 of </a:t>
            </a:r>
            <a:r>
              <a:rPr lang="en-US" dirty="0" smtClean="0"/>
              <a:t>trial, </a:t>
            </a:r>
            <a:r>
              <a:rPr lang="en-US" dirty="0"/>
              <a:t>with a view to moving onto Flare 1 step, as described below.</a:t>
            </a:r>
            <a:endParaRPr lang="en-GB" dirty="0"/>
          </a:p>
          <a:p>
            <a:pPr marL="0" indent="0">
              <a:buNone/>
            </a:pPr>
            <a:endParaRPr lang="en-GB" dirty="0"/>
          </a:p>
          <a:p>
            <a:pPr lvl="0"/>
            <a:r>
              <a:rPr lang="en-US" b="1" dirty="0"/>
              <a:t>Flare 1: </a:t>
            </a:r>
            <a:r>
              <a:rPr lang="en-US" dirty="0"/>
              <a:t>12 week reducing course of corticosteroids , </a:t>
            </a:r>
            <a:r>
              <a:rPr lang="en-US" dirty="0" smtClean="0"/>
              <a:t>and </a:t>
            </a:r>
            <a:r>
              <a:rPr lang="en-US" dirty="0"/>
              <a:t>one of the following medication options; Azathioprine OR 6-Mercaptopurine and Allopurinol OR </a:t>
            </a:r>
            <a:r>
              <a:rPr lang="en-US" dirty="0" smtClean="0"/>
              <a:t>Methotrexate. </a:t>
            </a:r>
            <a:r>
              <a:rPr lang="en-GB" dirty="0" smtClean="0"/>
              <a:t>If </a:t>
            </a:r>
            <a:r>
              <a:rPr lang="en-GB" dirty="0"/>
              <a:t>symptoms remain refractory to the 12 week course of Prednisolone and immunomodulator (fall of HBI of &lt;3 AND/OR HBI </a:t>
            </a:r>
            <a:r>
              <a:rPr lang="en-GB" u="sng" dirty="0"/>
              <a:t>&gt;</a:t>
            </a:r>
            <a:r>
              <a:rPr lang="en-GB" dirty="0"/>
              <a:t> 7) or if the disease re-flares, the participant</a:t>
            </a:r>
            <a:r>
              <a:rPr lang="en-US" dirty="0"/>
              <a:t> can be escalated as per Flare 2 step, at treating clinicians’ discretion</a:t>
            </a:r>
            <a:r>
              <a:rPr lang="en-US" dirty="0" smtClean="0"/>
              <a:t>.</a:t>
            </a:r>
            <a:endParaRPr lang="en-GB" dirty="0"/>
          </a:p>
          <a:p>
            <a:pPr lvl="0"/>
            <a:r>
              <a:rPr lang="en-US" b="1" dirty="0"/>
              <a:t>Flare 2: </a:t>
            </a:r>
            <a:r>
              <a:rPr lang="en-US" dirty="0"/>
              <a:t>Add in </a:t>
            </a:r>
            <a:r>
              <a:rPr lang="en-US" dirty="0" smtClean="0"/>
              <a:t>Infliximab.</a:t>
            </a:r>
            <a:endParaRPr lang="en-GB" dirty="0"/>
          </a:p>
          <a:p>
            <a:pPr lvl="0"/>
            <a:r>
              <a:rPr lang="en-US" b="1" dirty="0"/>
              <a:t>Flare 3+: </a:t>
            </a:r>
            <a:r>
              <a:rPr lang="en-US" dirty="0"/>
              <a:t>8 week reducing course of </a:t>
            </a:r>
            <a:r>
              <a:rPr lang="en-US" dirty="0" smtClean="0"/>
              <a:t>corticosteroids.</a:t>
            </a: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4368" y="41296"/>
            <a:ext cx="1224136" cy="867424"/>
          </a:xfrm>
          <a:prstGeom prst="rect">
            <a:avLst/>
          </a:prstGeom>
        </p:spPr>
      </p:pic>
    </p:spTree>
    <p:extLst>
      <p:ext uri="{BB962C8B-B14F-4D97-AF65-F5344CB8AC3E}">
        <p14:creationId xmlns:p14="http://schemas.microsoft.com/office/powerpoint/2010/main" val="13331199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PROFILE - </a:t>
            </a:r>
            <a:r>
              <a:rPr lang="en-GB" dirty="0"/>
              <a:t>Treatment</a:t>
            </a:r>
          </a:p>
        </p:txBody>
      </p:sp>
      <p:sp>
        <p:nvSpPr>
          <p:cNvPr id="3" name="Content Placeholder 2"/>
          <p:cNvSpPr>
            <a:spLocks noGrp="1"/>
          </p:cNvSpPr>
          <p:nvPr>
            <p:ph idx="1"/>
          </p:nvPr>
        </p:nvSpPr>
        <p:spPr>
          <a:xfrm>
            <a:off x="467544" y="1628800"/>
            <a:ext cx="8229600" cy="4525963"/>
          </a:xfrm>
        </p:spPr>
        <p:txBody>
          <a:bodyPr>
            <a:normAutofit fontScale="62500" lnSpcReduction="20000"/>
          </a:bodyPr>
          <a:lstStyle/>
          <a:p>
            <a:pPr marL="0" indent="0">
              <a:buNone/>
            </a:pPr>
            <a:r>
              <a:rPr lang="en-GB" b="1" dirty="0" smtClean="0"/>
              <a:t>Top Down:</a:t>
            </a:r>
          </a:p>
          <a:p>
            <a:pPr lvl="0"/>
            <a:r>
              <a:rPr lang="en-US" dirty="0"/>
              <a:t>8 week reducing course of corticosteroids started at </a:t>
            </a:r>
            <a:r>
              <a:rPr lang="en-US" dirty="0" smtClean="0"/>
              <a:t>screening. The </a:t>
            </a:r>
            <a:r>
              <a:rPr lang="en-US" dirty="0"/>
              <a:t>rate of weaning should be accelerated once Infliximab is commenced from a reduction of 5mg/week to 10mg/week.</a:t>
            </a:r>
            <a:endParaRPr lang="en-GB" dirty="0"/>
          </a:p>
          <a:p>
            <a:pPr marL="0" indent="0">
              <a:buNone/>
            </a:pPr>
            <a:endParaRPr lang="en-GB" dirty="0"/>
          </a:p>
          <a:p>
            <a:pPr lvl="0"/>
            <a:r>
              <a:rPr lang="en-US" dirty="0"/>
              <a:t>Anti-TNFα Infliximab started 2 weeks after </a:t>
            </a:r>
            <a:r>
              <a:rPr lang="en-US" dirty="0" err="1"/>
              <a:t>randomisation</a:t>
            </a:r>
            <a:r>
              <a:rPr lang="en-US" dirty="0"/>
              <a:t> and one of the following </a:t>
            </a:r>
            <a:r>
              <a:rPr lang="en-US" dirty="0" err="1"/>
              <a:t>immunomodulatory</a:t>
            </a:r>
            <a:r>
              <a:rPr lang="en-US" dirty="0"/>
              <a:t> medications; Azathioprine OR 6-Mercaptopurine and Allopurinol OR </a:t>
            </a:r>
            <a:r>
              <a:rPr lang="en-US" dirty="0" smtClean="0"/>
              <a:t>Methotrexate.</a:t>
            </a:r>
          </a:p>
          <a:p>
            <a:pPr lvl="0"/>
            <a:endParaRPr lang="en-GB" dirty="0"/>
          </a:p>
          <a:p>
            <a:pPr lvl="0"/>
            <a:r>
              <a:rPr lang="en-US" b="1" dirty="0"/>
              <a:t>Disease flares: </a:t>
            </a:r>
            <a:r>
              <a:rPr lang="en-US" dirty="0"/>
              <a:t>8 week reducing course of corticosteroids*</a:t>
            </a:r>
            <a:endParaRPr lang="en-GB" dirty="0"/>
          </a:p>
          <a:p>
            <a:pPr marL="0" indent="0">
              <a:buNone/>
            </a:pPr>
            <a:endParaRPr lang="en-US" dirty="0" smtClean="0"/>
          </a:p>
          <a:p>
            <a:pPr marL="0" indent="0">
              <a:buNone/>
            </a:pPr>
            <a:r>
              <a:rPr lang="en-US" dirty="0" smtClean="0"/>
              <a:t>* </a:t>
            </a:r>
            <a:r>
              <a:rPr lang="en-US" dirty="0"/>
              <a:t>if initial disease flare has not adequately responded by week 8 (disease activity measures HBI </a:t>
            </a:r>
            <a:r>
              <a:rPr lang="en-US" u="sng" dirty="0"/>
              <a:t>&gt;</a:t>
            </a:r>
            <a:r>
              <a:rPr lang="en-US" dirty="0"/>
              <a:t> 7) then an additional one-off dose of Infliximab should be given at week 12 if pre-dose Infliximab serum levels from week 8 are below 20µg/ml. </a:t>
            </a:r>
            <a:endParaRPr lang="en-GB" dirty="0"/>
          </a:p>
          <a:p>
            <a:endParaRPr lang="en-GB"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84368" y="41296"/>
            <a:ext cx="1224136" cy="867424"/>
          </a:xfrm>
          <a:prstGeom prst="rect">
            <a:avLst/>
          </a:prstGeom>
        </p:spPr>
      </p:pic>
    </p:spTree>
    <p:extLst>
      <p:ext uri="{BB962C8B-B14F-4D97-AF65-F5344CB8AC3E}">
        <p14:creationId xmlns:p14="http://schemas.microsoft.com/office/powerpoint/2010/main" val="29391491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PROFILE – Visit Schedule</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08608362"/>
              </p:ext>
            </p:extLst>
          </p:nvPr>
        </p:nvGraphicFramePr>
        <p:xfrm>
          <a:off x="395536" y="2420888"/>
          <a:ext cx="8229615" cy="1956138"/>
        </p:xfrm>
        <a:graphic>
          <a:graphicData uri="http://schemas.openxmlformats.org/drawingml/2006/table">
            <a:tbl>
              <a:tblPr/>
              <a:tblGrid>
                <a:gridCol w="581739"/>
                <a:gridCol w="142928"/>
                <a:gridCol w="142928"/>
                <a:gridCol w="110330"/>
                <a:gridCol w="110330"/>
                <a:gridCol w="110330"/>
                <a:gridCol w="110330"/>
                <a:gridCol w="110330"/>
                <a:gridCol w="110330"/>
                <a:gridCol w="110330"/>
                <a:gridCol w="110330"/>
                <a:gridCol w="110330"/>
                <a:gridCol w="110330"/>
                <a:gridCol w="160480"/>
                <a:gridCol w="160480"/>
                <a:gridCol w="160480"/>
                <a:gridCol w="160480"/>
                <a:gridCol w="160480"/>
                <a:gridCol w="160480"/>
                <a:gridCol w="160480"/>
                <a:gridCol w="160480"/>
                <a:gridCol w="160480"/>
                <a:gridCol w="160480"/>
                <a:gridCol w="160480"/>
                <a:gridCol w="160480"/>
                <a:gridCol w="160480"/>
                <a:gridCol w="160480"/>
                <a:gridCol w="160480"/>
                <a:gridCol w="160480"/>
                <a:gridCol w="160480"/>
                <a:gridCol w="160480"/>
                <a:gridCol w="160480"/>
                <a:gridCol w="160480"/>
                <a:gridCol w="160480"/>
                <a:gridCol w="160480"/>
                <a:gridCol w="160480"/>
                <a:gridCol w="160480"/>
                <a:gridCol w="160480"/>
                <a:gridCol w="160480"/>
                <a:gridCol w="160480"/>
                <a:gridCol w="160480"/>
                <a:gridCol w="160480"/>
                <a:gridCol w="160480"/>
                <a:gridCol w="160480"/>
                <a:gridCol w="160480"/>
                <a:gridCol w="160480"/>
                <a:gridCol w="160480"/>
                <a:gridCol w="160480"/>
                <a:gridCol w="160480"/>
                <a:gridCol w="160480"/>
                <a:gridCol w="160480"/>
                <a:gridCol w="160480"/>
              </a:tblGrid>
              <a:tr h="652046">
                <a:tc>
                  <a:txBody>
                    <a:bodyPr/>
                    <a:lstStyle/>
                    <a:p>
                      <a:pPr algn="ctr" fontAlgn="b"/>
                      <a:r>
                        <a:rPr lang="en-GB" sz="1100" b="0" i="0" u="sng" strike="noStrike" dirty="0">
                          <a:solidFill>
                            <a:srgbClr val="000000"/>
                          </a:solidFill>
                          <a:effectLst/>
                          <a:latin typeface="Calibri"/>
                        </a:rPr>
                        <a:t>Week</a:t>
                      </a:r>
                    </a:p>
                  </a:txBody>
                  <a:tcPr marL="7527" marR="7527" marT="7527" marB="0" anchor="b">
                    <a:lnL>
                      <a:noFill/>
                    </a:lnL>
                    <a:lnR>
                      <a:noFill/>
                    </a:lnR>
                    <a:lnT>
                      <a:noFill/>
                    </a:lnT>
                    <a:lnB>
                      <a:noFill/>
                    </a:lnB>
                  </a:tcPr>
                </a:tc>
                <a:tc>
                  <a:txBody>
                    <a:bodyPr/>
                    <a:lstStyle/>
                    <a:p>
                      <a:pPr algn="ctr" fontAlgn="b"/>
                      <a:r>
                        <a:rPr lang="en-GB" sz="1100" b="0" i="0" u="sng" strike="noStrike">
                          <a:solidFill>
                            <a:srgbClr val="000000"/>
                          </a:solidFill>
                          <a:effectLst/>
                          <a:latin typeface="Calibri"/>
                        </a:rPr>
                        <a:t>-2</a:t>
                      </a:r>
                    </a:p>
                  </a:txBody>
                  <a:tcPr marL="7527" marR="7527" marT="7527" marB="0" anchor="b">
                    <a:lnL>
                      <a:noFill/>
                    </a:lnL>
                    <a:lnR>
                      <a:noFill/>
                    </a:lnR>
                    <a:lnT>
                      <a:noFill/>
                    </a:lnT>
                    <a:lnB>
                      <a:noFill/>
                    </a:lnB>
                  </a:tcPr>
                </a:tc>
                <a:tc>
                  <a:txBody>
                    <a:bodyPr/>
                    <a:lstStyle/>
                    <a:p>
                      <a:pPr algn="ctr" fontAlgn="b"/>
                      <a:r>
                        <a:rPr lang="en-GB" sz="1100" b="0" i="0" u="sng" strike="noStrike">
                          <a:solidFill>
                            <a:srgbClr val="000000"/>
                          </a:solidFill>
                          <a:effectLst/>
                          <a:latin typeface="Calibri"/>
                        </a:rPr>
                        <a:t>-1</a:t>
                      </a:r>
                    </a:p>
                  </a:txBody>
                  <a:tcPr marL="7527" marR="7527" marT="7527" marB="0" anchor="b">
                    <a:lnL>
                      <a:noFill/>
                    </a:lnL>
                    <a:lnR>
                      <a:noFill/>
                    </a:lnR>
                    <a:lnT>
                      <a:noFill/>
                    </a:lnT>
                    <a:lnB>
                      <a:noFill/>
                    </a:lnB>
                  </a:tcPr>
                </a:tc>
                <a:tc>
                  <a:txBody>
                    <a:bodyPr/>
                    <a:lstStyle/>
                    <a:p>
                      <a:pPr algn="ctr" fontAlgn="b"/>
                      <a:r>
                        <a:rPr lang="en-GB" sz="1100" b="0" i="0" u="sng" strike="noStrike">
                          <a:solidFill>
                            <a:srgbClr val="000000"/>
                          </a:solidFill>
                          <a:effectLst/>
                          <a:latin typeface="Calibri"/>
                        </a:rPr>
                        <a:t>0</a:t>
                      </a:r>
                    </a:p>
                  </a:txBody>
                  <a:tcPr marL="7527" marR="7527" marT="7527" marB="0" anchor="b">
                    <a:lnL>
                      <a:noFill/>
                    </a:lnL>
                    <a:lnR>
                      <a:noFill/>
                    </a:lnR>
                    <a:lnT>
                      <a:noFill/>
                    </a:lnT>
                    <a:lnB>
                      <a:noFill/>
                    </a:lnB>
                  </a:tcPr>
                </a:tc>
                <a:tc>
                  <a:txBody>
                    <a:bodyPr/>
                    <a:lstStyle/>
                    <a:p>
                      <a:pPr algn="ctr" fontAlgn="b"/>
                      <a:r>
                        <a:rPr lang="en-GB" sz="1100" b="0" i="0" u="sng" strike="noStrike">
                          <a:solidFill>
                            <a:srgbClr val="000000"/>
                          </a:solidFill>
                          <a:effectLst/>
                          <a:latin typeface="Calibri"/>
                        </a:rPr>
                        <a:t>1</a:t>
                      </a:r>
                    </a:p>
                  </a:txBody>
                  <a:tcPr marL="7527" marR="7527" marT="7527" marB="0" anchor="b">
                    <a:lnL>
                      <a:noFill/>
                    </a:lnL>
                    <a:lnR>
                      <a:noFill/>
                    </a:lnR>
                    <a:lnT>
                      <a:noFill/>
                    </a:lnT>
                    <a:lnB>
                      <a:noFill/>
                    </a:lnB>
                  </a:tcPr>
                </a:tc>
                <a:tc>
                  <a:txBody>
                    <a:bodyPr/>
                    <a:lstStyle/>
                    <a:p>
                      <a:pPr algn="ctr" fontAlgn="b"/>
                      <a:r>
                        <a:rPr lang="en-GB" sz="1100" b="0" i="0" u="sng" strike="noStrike">
                          <a:solidFill>
                            <a:srgbClr val="000000"/>
                          </a:solidFill>
                          <a:effectLst/>
                          <a:latin typeface="Calibri"/>
                        </a:rPr>
                        <a:t>2</a:t>
                      </a:r>
                    </a:p>
                  </a:txBody>
                  <a:tcPr marL="7527" marR="7527" marT="7527" marB="0" anchor="b">
                    <a:lnL>
                      <a:noFill/>
                    </a:lnL>
                    <a:lnR>
                      <a:noFill/>
                    </a:lnR>
                    <a:lnT>
                      <a:noFill/>
                    </a:lnT>
                    <a:lnB>
                      <a:noFill/>
                    </a:lnB>
                  </a:tcPr>
                </a:tc>
                <a:tc>
                  <a:txBody>
                    <a:bodyPr/>
                    <a:lstStyle/>
                    <a:p>
                      <a:pPr algn="ctr" fontAlgn="b"/>
                      <a:r>
                        <a:rPr lang="en-GB" sz="1100" b="0" i="0" u="sng" strike="noStrike" dirty="0">
                          <a:solidFill>
                            <a:srgbClr val="000000"/>
                          </a:solidFill>
                          <a:effectLst/>
                          <a:latin typeface="Calibri"/>
                        </a:rPr>
                        <a:t>3</a:t>
                      </a:r>
                    </a:p>
                  </a:txBody>
                  <a:tcPr marL="7527" marR="7527" marT="7527" marB="0" anchor="b">
                    <a:lnL>
                      <a:noFill/>
                    </a:lnL>
                    <a:lnR>
                      <a:noFill/>
                    </a:lnR>
                    <a:lnT>
                      <a:noFill/>
                    </a:lnT>
                    <a:lnB>
                      <a:noFill/>
                    </a:lnB>
                  </a:tcPr>
                </a:tc>
                <a:tc>
                  <a:txBody>
                    <a:bodyPr/>
                    <a:lstStyle/>
                    <a:p>
                      <a:pPr algn="ctr" fontAlgn="b"/>
                      <a:r>
                        <a:rPr lang="en-GB" sz="1100" b="0" i="0" u="sng" strike="noStrike">
                          <a:solidFill>
                            <a:srgbClr val="000000"/>
                          </a:solidFill>
                          <a:effectLst/>
                          <a:latin typeface="Calibri"/>
                        </a:rPr>
                        <a:t>4</a:t>
                      </a:r>
                    </a:p>
                  </a:txBody>
                  <a:tcPr marL="7527" marR="7527" marT="7527" marB="0" anchor="b">
                    <a:lnL>
                      <a:noFill/>
                    </a:lnL>
                    <a:lnR>
                      <a:noFill/>
                    </a:lnR>
                    <a:lnT>
                      <a:noFill/>
                    </a:lnT>
                    <a:lnB>
                      <a:noFill/>
                    </a:lnB>
                  </a:tcPr>
                </a:tc>
                <a:tc>
                  <a:txBody>
                    <a:bodyPr/>
                    <a:lstStyle/>
                    <a:p>
                      <a:pPr algn="ctr" fontAlgn="b"/>
                      <a:r>
                        <a:rPr lang="en-GB" sz="1100" b="0" i="0" u="sng" strike="noStrike">
                          <a:solidFill>
                            <a:srgbClr val="000000"/>
                          </a:solidFill>
                          <a:effectLst/>
                          <a:latin typeface="Calibri"/>
                        </a:rPr>
                        <a:t>5</a:t>
                      </a:r>
                    </a:p>
                  </a:txBody>
                  <a:tcPr marL="7527" marR="7527" marT="7527" marB="0" anchor="b">
                    <a:lnL>
                      <a:noFill/>
                    </a:lnL>
                    <a:lnR>
                      <a:noFill/>
                    </a:lnR>
                    <a:lnT>
                      <a:noFill/>
                    </a:lnT>
                    <a:lnB>
                      <a:noFill/>
                    </a:lnB>
                  </a:tcPr>
                </a:tc>
                <a:tc>
                  <a:txBody>
                    <a:bodyPr/>
                    <a:lstStyle/>
                    <a:p>
                      <a:pPr algn="ctr" fontAlgn="b"/>
                      <a:r>
                        <a:rPr lang="en-GB" sz="1100" b="0" i="0" u="sng" strike="noStrike">
                          <a:solidFill>
                            <a:srgbClr val="000000"/>
                          </a:solidFill>
                          <a:effectLst/>
                          <a:latin typeface="Calibri"/>
                        </a:rPr>
                        <a:t>6</a:t>
                      </a:r>
                    </a:p>
                  </a:txBody>
                  <a:tcPr marL="7527" marR="7527" marT="7527" marB="0" anchor="b">
                    <a:lnL>
                      <a:noFill/>
                    </a:lnL>
                    <a:lnR>
                      <a:noFill/>
                    </a:lnR>
                    <a:lnT>
                      <a:noFill/>
                    </a:lnT>
                    <a:lnB>
                      <a:noFill/>
                    </a:lnB>
                  </a:tcPr>
                </a:tc>
                <a:tc>
                  <a:txBody>
                    <a:bodyPr/>
                    <a:lstStyle/>
                    <a:p>
                      <a:pPr algn="ctr" fontAlgn="b"/>
                      <a:r>
                        <a:rPr lang="en-GB" sz="1100" b="0" i="0" u="sng" strike="noStrike">
                          <a:solidFill>
                            <a:srgbClr val="000000"/>
                          </a:solidFill>
                          <a:effectLst/>
                          <a:latin typeface="Calibri"/>
                        </a:rPr>
                        <a:t>7</a:t>
                      </a:r>
                    </a:p>
                  </a:txBody>
                  <a:tcPr marL="7527" marR="7527" marT="7527" marB="0" anchor="b">
                    <a:lnL>
                      <a:noFill/>
                    </a:lnL>
                    <a:lnR>
                      <a:noFill/>
                    </a:lnR>
                    <a:lnT>
                      <a:noFill/>
                    </a:lnT>
                    <a:lnB>
                      <a:noFill/>
                    </a:lnB>
                  </a:tcPr>
                </a:tc>
                <a:tc>
                  <a:txBody>
                    <a:bodyPr/>
                    <a:lstStyle/>
                    <a:p>
                      <a:pPr algn="ctr" fontAlgn="b"/>
                      <a:r>
                        <a:rPr lang="en-GB" sz="1100" b="0" i="0" u="sng" strike="noStrike">
                          <a:solidFill>
                            <a:srgbClr val="000000"/>
                          </a:solidFill>
                          <a:effectLst/>
                          <a:latin typeface="Calibri"/>
                        </a:rPr>
                        <a:t>8</a:t>
                      </a:r>
                    </a:p>
                  </a:txBody>
                  <a:tcPr marL="7527" marR="7527" marT="7527" marB="0" anchor="b">
                    <a:lnL>
                      <a:noFill/>
                    </a:lnL>
                    <a:lnR>
                      <a:noFill/>
                    </a:lnR>
                    <a:lnT>
                      <a:noFill/>
                    </a:lnT>
                    <a:lnB>
                      <a:noFill/>
                    </a:lnB>
                  </a:tcPr>
                </a:tc>
                <a:tc>
                  <a:txBody>
                    <a:bodyPr/>
                    <a:lstStyle/>
                    <a:p>
                      <a:pPr algn="ctr" fontAlgn="b"/>
                      <a:r>
                        <a:rPr lang="en-GB" sz="1100" b="0" i="0" u="sng" strike="noStrike">
                          <a:solidFill>
                            <a:srgbClr val="000000"/>
                          </a:solidFill>
                          <a:effectLst/>
                          <a:latin typeface="Calibri"/>
                        </a:rPr>
                        <a:t>9</a:t>
                      </a:r>
                    </a:p>
                  </a:txBody>
                  <a:tcPr marL="7527" marR="7527" marT="7527" marB="0" anchor="b">
                    <a:lnL>
                      <a:noFill/>
                    </a:lnL>
                    <a:lnR>
                      <a:noFill/>
                    </a:lnR>
                    <a:lnT>
                      <a:noFill/>
                    </a:lnT>
                    <a:lnB>
                      <a:noFill/>
                    </a:lnB>
                  </a:tcPr>
                </a:tc>
                <a:tc>
                  <a:txBody>
                    <a:bodyPr/>
                    <a:lstStyle/>
                    <a:p>
                      <a:pPr algn="ctr" fontAlgn="b"/>
                      <a:r>
                        <a:rPr lang="en-GB" sz="1100" b="0" i="0" u="sng" strike="noStrike">
                          <a:solidFill>
                            <a:srgbClr val="000000"/>
                          </a:solidFill>
                          <a:effectLst/>
                          <a:latin typeface="Calibri"/>
                        </a:rPr>
                        <a:t>10</a:t>
                      </a:r>
                    </a:p>
                  </a:txBody>
                  <a:tcPr marL="7527" marR="7527" marT="7527" marB="0" anchor="b">
                    <a:lnL>
                      <a:noFill/>
                    </a:lnL>
                    <a:lnR>
                      <a:noFill/>
                    </a:lnR>
                    <a:lnT>
                      <a:noFill/>
                    </a:lnT>
                    <a:lnB>
                      <a:noFill/>
                    </a:lnB>
                  </a:tcPr>
                </a:tc>
                <a:tc>
                  <a:txBody>
                    <a:bodyPr/>
                    <a:lstStyle/>
                    <a:p>
                      <a:pPr algn="ctr" fontAlgn="b"/>
                      <a:r>
                        <a:rPr lang="en-GB" sz="1100" b="0" i="0" u="sng" strike="noStrike">
                          <a:solidFill>
                            <a:srgbClr val="000000"/>
                          </a:solidFill>
                          <a:effectLst/>
                          <a:latin typeface="Calibri"/>
                        </a:rPr>
                        <a:t>11</a:t>
                      </a:r>
                    </a:p>
                  </a:txBody>
                  <a:tcPr marL="7527" marR="7527" marT="7527" marB="0" anchor="b">
                    <a:lnL>
                      <a:noFill/>
                    </a:lnL>
                    <a:lnR>
                      <a:noFill/>
                    </a:lnR>
                    <a:lnT>
                      <a:noFill/>
                    </a:lnT>
                    <a:lnB>
                      <a:noFill/>
                    </a:lnB>
                  </a:tcPr>
                </a:tc>
                <a:tc>
                  <a:txBody>
                    <a:bodyPr/>
                    <a:lstStyle/>
                    <a:p>
                      <a:pPr algn="ctr" fontAlgn="b"/>
                      <a:r>
                        <a:rPr lang="en-GB" sz="1100" b="0" i="0" u="sng" strike="noStrike">
                          <a:solidFill>
                            <a:srgbClr val="000000"/>
                          </a:solidFill>
                          <a:effectLst/>
                          <a:latin typeface="Calibri"/>
                        </a:rPr>
                        <a:t>12</a:t>
                      </a:r>
                    </a:p>
                  </a:txBody>
                  <a:tcPr marL="7527" marR="7527" marT="7527" marB="0" anchor="b">
                    <a:lnL>
                      <a:noFill/>
                    </a:lnL>
                    <a:lnR>
                      <a:noFill/>
                    </a:lnR>
                    <a:lnT>
                      <a:noFill/>
                    </a:lnT>
                    <a:lnB>
                      <a:noFill/>
                    </a:lnB>
                  </a:tcPr>
                </a:tc>
                <a:tc>
                  <a:txBody>
                    <a:bodyPr/>
                    <a:lstStyle/>
                    <a:p>
                      <a:pPr algn="ctr" fontAlgn="b"/>
                      <a:r>
                        <a:rPr lang="en-GB" sz="1100" b="0" i="0" u="sng" strike="noStrike">
                          <a:solidFill>
                            <a:srgbClr val="000000"/>
                          </a:solidFill>
                          <a:effectLst/>
                          <a:latin typeface="Calibri"/>
                        </a:rPr>
                        <a:t>13</a:t>
                      </a:r>
                    </a:p>
                  </a:txBody>
                  <a:tcPr marL="7527" marR="7527" marT="7527" marB="0" anchor="b">
                    <a:lnL>
                      <a:noFill/>
                    </a:lnL>
                    <a:lnR>
                      <a:noFill/>
                    </a:lnR>
                    <a:lnT>
                      <a:noFill/>
                    </a:lnT>
                    <a:lnB>
                      <a:noFill/>
                    </a:lnB>
                  </a:tcPr>
                </a:tc>
                <a:tc>
                  <a:txBody>
                    <a:bodyPr/>
                    <a:lstStyle/>
                    <a:p>
                      <a:pPr algn="ctr" fontAlgn="b"/>
                      <a:r>
                        <a:rPr lang="en-GB" sz="1100" b="0" i="0" u="sng" strike="noStrike">
                          <a:solidFill>
                            <a:srgbClr val="000000"/>
                          </a:solidFill>
                          <a:effectLst/>
                          <a:latin typeface="Calibri"/>
                        </a:rPr>
                        <a:t>14</a:t>
                      </a:r>
                    </a:p>
                  </a:txBody>
                  <a:tcPr marL="7527" marR="7527" marT="7527" marB="0" anchor="b">
                    <a:lnL>
                      <a:noFill/>
                    </a:lnL>
                    <a:lnR>
                      <a:noFill/>
                    </a:lnR>
                    <a:lnT>
                      <a:noFill/>
                    </a:lnT>
                    <a:lnB>
                      <a:noFill/>
                    </a:lnB>
                  </a:tcPr>
                </a:tc>
                <a:tc>
                  <a:txBody>
                    <a:bodyPr/>
                    <a:lstStyle/>
                    <a:p>
                      <a:pPr algn="ctr" fontAlgn="b"/>
                      <a:r>
                        <a:rPr lang="en-GB" sz="1100" b="0" i="0" u="sng" strike="noStrike">
                          <a:solidFill>
                            <a:srgbClr val="000000"/>
                          </a:solidFill>
                          <a:effectLst/>
                          <a:latin typeface="Calibri"/>
                        </a:rPr>
                        <a:t>15</a:t>
                      </a:r>
                    </a:p>
                  </a:txBody>
                  <a:tcPr marL="7527" marR="7527" marT="7527" marB="0" anchor="b">
                    <a:lnL>
                      <a:noFill/>
                    </a:lnL>
                    <a:lnR>
                      <a:noFill/>
                    </a:lnR>
                    <a:lnT>
                      <a:noFill/>
                    </a:lnT>
                    <a:lnB>
                      <a:noFill/>
                    </a:lnB>
                  </a:tcPr>
                </a:tc>
                <a:tc>
                  <a:txBody>
                    <a:bodyPr/>
                    <a:lstStyle/>
                    <a:p>
                      <a:pPr algn="ctr" fontAlgn="b"/>
                      <a:r>
                        <a:rPr lang="en-GB" sz="1100" b="0" i="0" u="sng" strike="noStrike">
                          <a:solidFill>
                            <a:srgbClr val="000000"/>
                          </a:solidFill>
                          <a:effectLst/>
                          <a:latin typeface="Calibri"/>
                        </a:rPr>
                        <a:t>16</a:t>
                      </a:r>
                    </a:p>
                  </a:txBody>
                  <a:tcPr marL="7527" marR="7527" marT="7527" marB="0" anchor="b">
                    <a:lnL>
                      <a:noFill/>
                    </a:lnL>
                    <a:lnR>
                      <a:noFill/>
                    </a:lnR>
                    <a:lnT>
                      <a:noFill/>
                    </a:lnT>
                    <a:lnB>
                      <a:noFill/>
                    </a:lnB>
                  </a:tcPr>
                </a:tc>
                <a:tc>
                  <a:txBody>
                    <a:bodyPr/>
                    <a:lstStyle/>
                    <a:p>
                      <a:pPr algn="ctr" fontAlgn="b"/>
                      <a:r>
                        <a:rPr lang="en-GB" sz="1100" b="0" i="0" u="sng" strike="noStrike">
                          <a:solidFill>
                            <a:srgbClr val="000000"/>
                          </a:solidFill>
                          <a:effectLst/>
                          <a:latin typeface="Calibri"/>
                        </a:rPr>
                        <a:t>17</a:t>
                      </a:r>
                    </a:p>
                  </a:txBody>
                  <a:tcPr marL="7527" marR="7527" marT="7527" marB="0" anchor="b">
                    <a:lnL>
                      <a:noFill/>
                    </a:lnL>
                    <a:lnR>
                      <a:noFill/>
                    </a:lnR>
                    <a:lnT>
                      <a:noFill/>
                    </a:lnT>
                    <a:lnB>
                      <a:noFill/>
                    </a:lnB>
                  </a:tcPr>
                </a:tc>
                <a:tc>
                  <a:txBody>
                    <a:bodyPr/>
                    <a:lstStyle/>
                    <a:p>
                      <a:pPr algn="ctr" fontAlgn="b"/>
                      <a:r>
                        <a:rPr lang="en-GB" sz="1100" b="0" i="0" u="sng" strike="noStrike">
                          <a:solidFill>
                            <a:srgbClr val="000000"/>
                          </a:solidFill>
                          <a:effectLst/>
                          <a:latin typeface="Calibri"/>
                        </a:rPr>
                        <a:t>18</a:t>
                      </a:r>
                    </a:p>
                  </a:txBody>
                  <a:tcPr marL="7527" marR="7527" marT="7527" marB="0" anchor="b">
                    <a:lnL>
                      <a:noFill/>
                    </a:lnL>
                    <a:lnR>
                      <a:noFill/>
                    </a:lnR>
                    <a:lnT>
                      <a:noFill/>
                    </a:lnT>
                    <a:lnB>
                      <a:noFill/>
                    </a:lnB>
                  </a:tcPr>
                </a:tc>
                <a:tc>
                  <a:txBody>
                    <a:bodyPr/>
                    <a:lstStyle/>
                    <a:p>
                      <a:pPr algn="ctr" fontAlgn="b"/>
                      <a:r>
                        <a:rPr lang="en-GB" sz="1100" b="0" i="0" u="sng" strike="noStrike">
                          <a:solidFill>
                            <a:srgbClr val="000000"/>
                          </a:solidFill>
                          <a:effectLst/>
                          <a:latin typeface="Calibri"/>
                        </a:rPr>
                        <a:t>19</a:t>
                      </a:r>
                    </a:p>
                  </a:txBody>
                  <a:tcPr marL="7527" marR="7527" marT="7527" marB="0" anchor="b">
                    <a:lnL>
                      <a:noFill/>
                    </a:lnL>
                    <a:lnR>
                      <a:noFill/>
                    </a:lnR>
                    <a:lnT>
                      <a:noFill/>
                    </a:lnT>
                    <a:lnB>
                      <a:noFill/>
                    </a:lnB>
                  </a:tcPr>
                </a:tc>
                <a:tc>
                  <a:txBody>
                    <a:bodyPr/>
                    <a:lstStyle/>
                    <a:p>
                      <a:pPr algn="ctr" fontAlgn="b"/>
                      <a:r>
                        <a:rPr lang="en-GB" sz="1100" b="0" i="0" u="sng" strike="noStrike">
                          <a:solidFill>
                            <a:srgbClr val="000000"/>
                          </a:solidFill>
                          <a:effectLst/>
                          <a:latin typeface="Calibri"/>
                        </a:rPr>
                        <a:t>20</a:t>
                      </a:r>
                    </a:p>
                  </a:txBody>
                  <a:tcPr marL="7527" marR="7527" marT="7527" marB="0" anchor="b">
                    <a:lnL>
                      <a:noFill/>
                    </a:lnL>
                    <a:lnR>
                      <a:noFill/>
                    </a:lnR>
                    <a:lnT>
                      <a:noFill/>
                    </a:lnT>
                    <a:lnB>
                      <a:noFill/>
                    </a:lnB>
                  </a:tcPr>
                </a:tc>
                <a:tc>
                  <a:txBody>
                    <a:bodyPr/>
                    <a:lstStyle/>
                    <a:p>
                      <a:pPr algn="ctr" fontAlgn="b"/>
                      <a:r>
                        <a:rPr lang="en-GB" sz="1100" b="0" i="0" u="sng" strike="noStrike">
                          <a:solidFill>
                            <a:srgbClr val="000000"/>
                          </a:solidFill>
                          <a:effectLst/>
                          <a:latin typeface="Calibri"/>
                        </a:rPr>
                        <a:t>21</a:t>
                      </a:r>
                    </a:p>
                  </a:txBody>
                  <a:tcPr marL="7527" marR="7527" marT="7527" marB="0" anchor="b">
                    <a:lnL>
                      <a:noFill/>
                    </a:lnL>
                    <a:lnR>
                      <a:noFill/>
                    </a:lnR>
                    <a:lnT>
                      <a:noFill/>
                    </a:lnT>
                    <a:lnB>
                      <a:noFill/>
                    </a:lnB>
                  </a:tcPr>
                </a:tc>
                <a:tc>
                  <a:txBody>
                    <a:bodyPr/>
                    <a:lstStyle/>
                    <a:p>
                      <a:pPr algn="ctr" fontAlgn="b"/>
                      <a:r>
                        <a:rPr lang="en-GB" sz="1100" b="0" i="0" u="sng" strike="noStrike">
                          <a:solidFill>
                            <a:srgbClr val="000000"/>
                          </a:solidFill>
                          <a:effectLst/>
                          <a:latin typeface="Calibri"/>
                        </a:rPr>
                        <a:t>22</a:t>
                      </a:r>
                    </a:p>
                  </a:txBody>
                  <a:tcPr marL="7527" marR="7527" marT="7527" marB="0" anchor="b">
                    <a:lnL>
                      <a:noFill/>
                    </a:lnL>
                    <a:lnR>
                      <a:noFill/>
                    </a:lnR>
                    <a:lnT>
                      <a:noFill/>
                    </a:lnT>
                    <a:lnB>
                      <a:noFill/>
                    </a:lnB>
                  </a:tcPr>
                </a:tc>
                <a:tc>
                  <a:txBody>
                    <a:bodyPr/>
                    <a:lstStyle/>
                    <a:p>
                      <a:pPr algn="ctr" fontAlgn="b"/>
                      <a:r>
                        <a:rPr lang="en-GB" sz="1100" b="0" i="0" u="sng" strike="noStrike">
                          <a:solidFill>
                            <a:srgbClr val="000000"/>
                          </a:solidFill>
                          <a:effectLst/>
                          <a:latin typeface="Calibri"/>
                        </a:rPr>
                        <a:t>23</a:t>
                      </a:r>
                    </a:p>
                  </a:txBody>
                  <a:tcPr marL="7527" marR="7527" marT="7527" marB="0" anchor="b">
                    <a:lnL>
                      <a:noFill/>
                    </a:lnL>
                    <a:lnR>
                      <a:noFill/>
                    </a:lnR>
                    <a:lnT>
                      <a:noFill/>
                    </a:lnT>
                    <a:lnB>
                      <a:noFill/>
                    </a:lnB>
                  </a:tcPr>
                </a:tc>
                <a:tc>
                  <a:txBody>
                    <a:bodyPr/>
                    <a:lstStyle/>
                    <a:p>
                      <a:pPr algn="ctr" fontAlgn="b"/>
                      <a:r>
                        <a:rPr lang="en-GB" sz="1100" b="0" i="0" u="sng" strike="noStrike">
                          <a:solidFill>
                            <a:srgbClr val="000000"/>
                          </a:solidFill>
                          <a:effectLst/>
                          <a:latin typeface="Calibri"/>
                        </a:rPr>
                        <a:t>24</a:t>
                      </a:r>
                    </a:p>
                  </a:txBody>
                  <a:tcPr marL="7527" marR="7527" marT="7527" marB="0" anchor="b">
                    <a:lnL>
                      <a:noFill/>
                    </a:lnL>
                    <a:lnR>
                      <a:noFill/>
                    </a:lnR>
                    <a:lnT>
                      <a:noFill/>
                    </a:lnT>
                    <a:lnB>
                      <a:noFill/>
                    </a:lnB>
                  </a:tcPr>
                </a:tc>
                <a:tc>
                  <a:txBody>
                    <a:bodyPr/>
                    <a:lstStyle/>
                    <a:p>
                      <a:pPr algn="ctr" fontAlgn="b"/>
                      <a:r>
                        <a:rPr lang="en-GB" sz="1100" b="0" i="0" u="sng" strike="noStrike">
                          <a:solidFill>
                            <a:srgbClr val="000000"/>
                          </a:solidFill>
                          <a:effectLst/>
                          <a:latin typeface="Calibri"/>
                        </a:rPr>
                        <a:t>25</a:t>
                      </a:r>
                    </a:p>
                  </a:txBody>
                  <a:tcPr marL="7527" marR="7527" marT="7527" marB="0" anchor="b">
                    <a:lnL>
                      <a:noFill/>
                    </a:lnL>
                    <a:lnR>
                      <a:noFill/>
                    </a:lnR>
                    <a:lnT>
                      <a:noFill/>
                    </a:lnT>
                    <a:lnB>
                      <a:noFill/>
                    </a:lnB>
                  </a:tcPr>
                </a:tc>
                <a:tc>
                  <a:txBody>
                    <a:bodyPr/>
                    <a:lstStyle/>
                    <a:p>
                      <a:pPr algn="ctr" fontAlgn="b"/>
                      <a:r>
                        <a:rPr lang="en-GB" sz="1100" b="0" i="0" u="sng" strike="noStrike">
                          <a:solidFill>
                            <a:srgbClr val="000000"/>
                          </a:solidFill>
                          <a:effectLst/>
                          <a:latin typeface="Calibri"/>
                        </a:rPr>
                        <a:t>26</a:t>
                      </a:r>
                    </a:p>
                  </a:txBody>
                  <a:tcPr marL="7527" marR="7527" marT="7527" marB="0" anchor="b">
                    <a:lnL>
                      <a:noFill/>
                    </a:lnL>
                    <a:lnR>
                      <a:noFill/>
                    </a:lnR>
                    <a:lnT>
                      <a:noFill/>
                    </a:lnT>
                    <a:lnB>
                      <a:noFill/>
                    </a:lnB>
                  </a:tcPr>
                </a:tc>
                <a:tc>
                  <a:txBody>
                    <a:bodyPr/>
                    <a:lstStyle/>
                    <a:p>
                      <a:pPr algn="ctr" fontAlgn="b"/>
                      <a:r>
                        <a:rPr lang="en-GB" sz="1100" b="0" i="0" u="sng" strike="noStrike">
                          <a:solidFill>
                            <a:srgbClr val="000000"/>
                          </a:solidFill>
                          <a:effectLst/>
                          <a:latin typeface="Calibri"/>
                        </a:rPr>
                        <a:t>27</a:t>
                      </a:r>
                    </a:p>
                  </a:txBody>
                  <a:tcPr marL="7527" marR="7527" marT="7527" marB="0" anchor="b">
                    <a:lnL>
                      <a:noFill/>
                    </a:lnL>
                    <a:lnR>
                      <a:noFill/>
                    </a:lnR>
                    <a:lnT>
                      <a:noFill/>
                    </a:lnT>
                    <a:lnB>
                      <a:noFill/>
                    </a:lnB>
                  </a:tcPr>
                </a:tc>
                <a:tc>
                  <a:txBody>
                    <a:bodyPr/>
                    <a:lstStyle/>
                    <a:p>
                      <a:pPr algn="ctr" fontAlgn="b"/>
                      <a:r>
                        <a:rPr lang="en-GB" sz="1100" b="0" i="0" u="sng" strike="noStrike">
                          <a:solidFill>
                            <a:srgbClr val="000000"/>
                          </a:solidFill>
                          <a:effectLst/>
                          <a:latin typeface="Calibri"/>
                        </a:rPr>
                        <a:t>28</a:t>
                      </a:r>
                    </a:p>
                  </a:txBody>
                  <a:tcPr marL="7527" marR="7527" marT="7527" marB="0" anchor="b">
                    <a:lnL>
                      <a:noFill/>
                    </a:lnL>
                    <a:lnR>
                      <a:noFill/>
                    </a:lnR>
                    <a:lnT>
                      <a:noFill/>
                    </a:lnT>
                    <a:lnB>
                      <a:noFill/>
                    </a:lnB>
                  </a:tcPr>
                </a:tc>
                <a:tc>
                  <a:txBody>
                    <a:bodyPr/>
                    <a:lstStyle/>
                    <a:p>
                      <a:pPr algn="ctr" fontAlgn="b"/>
                      <a:r>
                        <a:rPr lang="en-GB" sz="1100" b="0" i="0" u="sng" strike="noStrike">
                          <a:solidFill>
                            <a:srgbClr val="000000"/>
                          </a:solidFill>
                          <a:effectLst/>
                          <a:latin typeface="Calibri"/>
                        </a:rPr>
                        <a:t>29</a:t>
                      </a:r>
                    </a:p>
                  </a:txBody>
                  <a:tcPr marL="7527" marR="7527" marT="7527" marB="0" anchor="b">
                    <a:lnL>
                      <a:noFill/>
                    </a:lnL>
                    <a:lnR>
                      <a:noFill/>
                    </a:lnR>
                    <a:lnT>
                      <a:noFill/>
                    </a:lnT>
                    <a:lnB>
                      <a:noFill/>
                    </a:lnB>
                  </a:tcPr>
                </a:tc>
                <a:tc>
                  <a:txBody>
                    <a:bodyPr/>
                    <a:lstStyle/>
                    <a:p>
                      <a:pPr algn="ctr" fontAlgn="b"/>
                      <a:r>
                        <a:rPr lang="en-GB" sz="1100" b="0" i="0" u="sng" strike="noStrike">
                          <a:solidFill>
                            <a:srgbClr val="000000"/>
                          </a:solidFill>
                          <a:effectLst/>
                          <a:latin typeface="Calibri"/>
                        </a:rPr>
                        <a:t>30</a:t>
                      </a:r>
                    </a:p>
                  </a:txBody>
                  <a:tcPr marL="7527" marR="7527" marT="7527" marB="0" anchor="b">
                    <a:lnL>
                      <a:noFill/>
                    </a:lnL>
                    <a:lnR>
                      <a:noFill/>
                    </a:lnR>
                    <a:lnT>
                      <a:noFill/>
                    </a:lnT>
                    <a:lnB>
                      <a:noFill/>
                    </a:lnB>
                  </a:tcPr>
                </a:tc>
                <a:tc>
                  <a:txBody>
                    <a:bodyPr/>
                    <a:lstStyle/>
                    <a:p>
                      <a:pPr algn="ctr" fontAlgn="b"/>
                      <a:r>
                        <a:rPr lang="en-GB" sz="1100" b="0" i="0" u="sng" strike="noStrike">
                          <a:solidFill>
                            <a:srgbClr val="000000"/>
                          </a:solidFill>
                          <a:effectLst/>
                          <a:latin typeface="Calibri"/>
                        </a:rPr>
                        <a:t>31</a:t>
                      </a:r>
                    </a:p>
                  </a:txBody>
                  <a:tcPr marL="7527" marR="7527" marT="7527" marB="0" anchor="b">
                    <a:lnL>
                      <a:noFill/>
                    </a:lnL>
                    <a:lnR>
                      <a:noFill/>
                    </a:lnR>
                    <a:lnT>
                      <a:noFill/>
                    </a:lnT>
                    <a:lnB>
                      <a:noFill/>
                    </a:lnB>
                  </a:tcPr>
                </a:tc>
                <a:tc>
                  <a:txBody>
                    <a:bodyPr/>
                    <a:lstStyle/>
                    <a:p>
                      <a:pPr algn="ctr" fontAlgn="b"/>
                      <a:r>
                        <a:rPr lang="en-GB" sz="1100" b="0" i="0" u="sng" strike="noStrike">
                          <a:solidFill>
                            <a:srgbClr val="000000"/>
                          </a:solidFill>
                          <a:effectLst/>
                          <a:latin typeface="Calibri"/>
                        </a:rPr>
                        <a:t>32</a:t>
                      </a:r>
                    </a:p>
                  </a:txBody>
                  <a:tcPr marL="7527" marR="7527" marT="7527" marB="0" anchor="b">
                    <a:lnL>
                      <a:noFill/>
                    </a:lnL>
                    <a:lnR>
                      <a:noFill/>
                    </a:lnR>
                    <a:lnT>
                      <a:noFill/>
                    </a:lnT>
                    <a:lnB>
                      <a:noFill/>
                    </a:lnB>
                  </a:tcPr>
                </a:tc>
                <a:tc>
                  <a:txBody>
                    <a:bodyPr/>
                    <a:lstStyle/>
                    <a:p>
                      <a:pPr algn="ctr" fontAlgn="b"/>
                      <a:r>
                        <a:rPr lang="en-GB" sz="1100" b="0" i="0" u="sng" strike="noStrike">
                          <a:solidFill>
                            <a:srgbClr val="000000"/>
                          </a:solidFill>
                          <a:effectLst/>
                          <a:latin typeface="Calibri"/>
                        </a:rPr>
                        <a:t>33</a:t>
                      </a:r>
                    </a:p>
                  </a:txBody>
                  <a:tcPr marL="7527" marR="7527" marT="7527" marB="0" anchor="b">
                    <a:lnL>
                      <a:noFill/>
                    </a:lnL>
                    <a:lnR>
                      <a:noFill/>
                    </a:lnR>
                    <a:lnT>
                      <a:noFill/>
                    </a:lnT>
                    <a:lnB>
                      <a:noFill/>
                    </a:lnB>
                  </a:tcPr>
                </a:tc>
                <a:tc>
                  <a:txBody>
                    <a:bodyPr/>
                    <a:lstStyle/>
                    <a:p>
                      <a:pPr algn="ctr" fontAlgn="b"/>
                      <a:r>
                        <a:rPr lang="en-GB" sz="1100" b="0" i="0" u="sng" strike="noStrike">
                          <a:solidFill>
                            <a:srgbClr val="000000"/>
                          </a:solidFill>
                          <a:effectLst/>
                          <a:latin typeface="Calibri"/>
                        </a:rPr>
                        <a:t>34</a:t>
                      </a:r>
                    </a:p>
                  </a:txBody>
                  <a:tcPr marL="7527" marR="7527" marT="7527" marB="0" anchor="b">
                    <a:lnL>
                      <a:noFill/>
                    </a:lnL>
                    <a:lnR>
                      <a:noFill/>
                    </a:lnR>
                    <a:lnT>
                      <a:noFill/>
                    </a:lnT>
                    <a:lnB>
                      <a:noFill/>
                    </a:lnB>
                  </a:tcPr>
                </a:tc>
                <a:tc>
                  <a:txBody>
                    <a:bodyPr/>
                    <a:lstStyle/>
                    <a:p>
                      <a:pPr algn="ctr" fontAlgn="b"/>
                      <a:r>
                        <a:rPr lang="en-GB" sz="1100" b="0" i="0" u="sng" strike="noStrike">
                          <a:solidFill>
                            <a:srgbClr val="000000"/>
                          </a:solidFill>
                          <a:effectLst/>
                          <a:latin typeface="Calibri"/>
                        </a:rPr>
                        <a:t>35</a:t>
                      </a:r>
                    </a:p>
                  </a:txBody>
                  <a:tcPr marL="7527" marR="7527" marT="7527" marB="0" anchor="b">
                    <a:lnL>
                      <a:noFill/>
                    </a:lnL>
                    <a:lnR>
                      <a:noFill/>
                    </a:lnR>
                    <a:lnT>
                      <a:noFill/>
                    </a:lnT>
                    <a:lnB>
                      <a:noFill/>
                    </a:lnB>
                  </a:tcPr>
                </a:tc>
                <a:tc>
                  <a:txBody>
                    <a:bodyPr/>
                    <a:lstStyle/>
                    <a:p>
                      <a:pPr algn="ctr" fontAlgn="b"/>
                      <a:r>
                        <a:rPr lang="en-GB" sz="1100" b="0" i="0" u="sng" strike="noStrike">
                          <a:solidFill>
                            <a:srgbClr val="000000"/>
                          </a:solidFill>
                          <a:effectLst/>
                          <a:latin typeface="Calibri"/>
                        </a:rPr>
                        <a:t>36</a:t>
                      </a:r>
                    </a:p>
                  </a:txBody>
                  <a:tcPr marL="7527" marR="7527" marT="7527" marB="0" anchor="b">
                    <a:lnL>
                      <a:noFill/>
                    </a:lnL>
                    <a:lnR>
                      <a:noFill/>
                    </a:lnR>
                    <a:lnT>
                      <a:noFill/>
                    </a:lnT>
                    <a:lnB>
                      <a:noFill/>
                    </a:lnB>
                  </a:tcPr>
                </a:tc>
                <a:tc>
                  <a:txBody>
                    <a:bodyPr/>
                    <a:lstStyle/>
                    <a:p>
                      <a:pPr algn="ctr" fontAlgn="b"/>
                      <a:r>
                        <a:rPr lang="en-GB" sz="1100" b="0" i="0" u="sng" strike="noStrike">
                          <a:solidFill>
                            <a:srgbClr val="000000"/>
                          </a:solidFill>
                          <a:effectLst/>
                          <a:latin typeface="Calibri"/>
                        </a:rPr>
                        <a:t>37</a:t>
                      </a:r>
                    </a:p>
                  </a:txBody>
                  <a:tcPr marL="7527" marR="7527" marT="7527" marB="0" anchor="b">
                    <a:lnL>
                      <a:noFill/>
                    </a:lnL>
                    <a:lnR>
                      <a:noFill/>
                    </a:lnR>
                    <a:lnT>
                      <a:noFill/>
                    </a:lnT>
                    <a:lnB>
                      <a:noFill/>
                    </a:lnB>
                  </a:tcPr>
                </a:tc>
                <a:tc>
                  <a:txBody>
                    <a:bodyPr/>
                    <a:lstStyle/>
                    <a:p>
                      <a:pPr algn="ctr" fontAlgn="b"/>
                      <a:r>
                        <a:rPr lang="en-GB" sz="1100" b="0" i="0" u="sng" strike="noStrike">
                          <a:solidFill>
                            <a:srgbClr val="000000"/>
                          </a:solidFill>
                          <a:effectLst/>
                          <a:latin typeface="Calibri"/>
                        </a:rPr>
                        <a:t>38</a:t>
                      </a:r>
                    </a:p>
                  </a:txBody>
                  <a:tcPr marL="7527" marR="7527" marT="7527" marB="0" anchor="b">
                    <a:lnL>
                      <a:noFill/>
                    </a:lnL>
                    <a:lnR>
                      <a:noFill/>
                    </a:lnR>
                    <a:lnT>
                      <a:noFill/>
                    </a:lnT>
                    <a:lnB>
                      <a:noFill/>
                    </a:lnB>
                  </a:tcPr>
                </a:tc>
                <a:tc>
                  <a:txBody>
                    <a:bodyPr/>
                    <a:lstStyle/>
                    <a:p>
                      <a:pPr algn="ctr" fontAlgn="b"/>
                      <a:r>
                        <a:rPr lang="en-GB" sz="1100" b="0" i="0" u="sng" strike="noStrike">
                          <a:solidFill>
                            <a:srgbClr val="000000"/>
                          </a:solidFill>
                          <a:effectLst/>
                          <a:latin typeface="Calibri"/>
                        </a:rPr>
                        <a:t>39</a:t>
                      </a:r>
                    </a:p>
                  </a:txBody>
                  <a:tcPr marL="7527" marR="7527" marT="7527" marB="0" anchor="b">
                    <a:lnL>
                      <a:noFill/>
                    </a:lnL>
                    <a:lnR>
                      <a:noFill/>
                    </a:lnR>
                    <a:lnT>
                      <a:noFill/>
                    </a:lnT>
                    <a:lnB>
                      <a:noFill/>
                    </a:lnB>
                  </a:tcPr>
                </a:tc>
                <a:tc>
                  <a:txBody>
                    <a:bodyPr/>
                    <a:lstStyle/>
                    <a:p>
                      <a:pPr algn="ctr" fontAlgn="b"/>
                      <a:r>
                        <a:rPr lang="en-GB" sz="1100" b="0" i="0" u="sng" strike="noStrike">
                          <a:solidFill>
                            <a:srgbClr val="000000"/>
                          </a:solidFill>
                          <a:effectLst/>
                          <a:latin typeface="Calibri"/>
                        </a:rPr>
                        <a:t>40</a:t>
                      </a:r>
                    </a:p>
                  </a:txBody>
                  <a:tcPr marL="7527" marR="7527" marT="7527" marB="0" anchor="b">
                    <a:lnL>
                      <a:noFill/>
                    </a:lnL>
                    <a:lnR>
                      <a:noFill/>
                    </a:lnR>
                    <a:lnT>
                      <a:noFill/>
                    </a:lnT>
                    <a:lnB>
                      <a:noFill/>
                    </a:lnB>
                  </a:tcPr>
                </a:tc>
                <a:tc>
                  <a:txBody>
                    <a:bodyPr/>
                    <a:lstStyle/>
                    <a:p>
                      <a:pPr algn="ctr" fontAlgn="b"/>
                      <a:r>
                        <a:rPr lang="en-GB" sz="1100" b="0" i="0" u="sng" strike="noStrike">
                          <a:solidFill>
                            <a:srgbClr val="000000"/>
                          </a:solidFill>
                          <a:effectLst/>
                          <a:latin typeface="Calibri"/>
                        </a:rPr>
                        <a:t>41</a:t>
                      </a:r>
                    </a:p>
                  </a:txBody>
                  <a:tcPr marL="7527" marR="7527" marT="7527" marB="0" anchor="b">
                    <a:lnL>
                      <a:noFill/>
                    </a:lnL>
                    <a:lnR>
                      <a:noFill/>
                    </a:lnR>
                    <a:lnT>
                      <a:noFill/>
                    </a:lnT>
                    <a:lnB>
                      <a:noFill/>
                    </a:lnB>
                  </a:tcPr>
                </a:tc>
                <a:tc>
                  <a:txBody>
                    <a:bodyPr/>
                    <a:lstStyle/>
                    <a:p>
                      <a:pPr algn="ctr" fontAlgn="b"/>
                      <a:r>
                        <a:rPr lang="en-GB" sz="1100" b="0" i="0" u="sng" strike="noStrike">
                          <a:solidFill>
                            <a:srgbClr val="000000"/>
                          </a:solidFill>
                          <a:effectLst/>
                          <a:latin typeface="Calibri"/>
                        </a:rPr>
                        <a:t>42</a:t>
                      </a:r>
                    </a:p>
                  </a:txBody>
                  <a:tcPr marL="7527" marR="7527" marT="7527" marB="0" anchor="b">
                    <a:lnL>
                      <a:noFill/>
                    </a:lnL>
                    <a:lnR>
                      <a:noFill/>
                    </a:lnR>
                    <a:lnT>
                      <a:noFill/>
                    </a:lnT>
                    <a:lnB>
                      <a:noFill/>
                    </a:lnB>
                  </a:tcPr>
                </a:tc>
                <a:tc>
                  <a:txBody>
                    <a:bodyPr/>
                    <a:lstStyle/>
                    <a:p>
                      <a:pPr algn="ctr" fontAlgn="b"/>
                      <a:r>
                        <a:rPr lang="en-GB" sz="1100" b="0" i="0" u="sng" strike="noStrike">
                          <a:solidFill>
                            <a:srgbClr val="000000"/>
                          </a:solidFill>
                          <a:effectLst/>
                          <a:latin typeface="Calibri"/>
                        </a:rPr>
                        <a:t>43</a:t>
                      </a:r>
                    </a:p>
                  </a:txBody>
                  <a:tcPr marL="7527" marR="7527" marT="7527" marB="0" anchor="b">
                    <a:lnL>
                      <a:noFill/>
                    </a:lnL>
                    <a:lnR>
                      <a:noFill/>
                    </a:lnR>
                    <a:lnT>
                      <a:noFill/>
                    </a:lnT>
                    <a:lnB>
                      <a:noFill/>
                    </a:lnB>
                  </a:tcPr>
                </a:tc>
                <a:tc>
                  <a:txBody>
                    <a:bodyPr/>
                    <a:lstStyle/>
                    <a:p>
                      <a:pPr algn="ctr" fontAlgn="b"/>
                      <a:r>
                        <a:rPr lang="en-GB" sz="1100" b="0" i="0" u="sng" strike="noStrike">
                          <a:solidFill>
                            <a:srgbClr val="000000"/>
                          </a:solidFill>
                          <a:effectLst/>
                          <a:latin typeface="Calibri"/>
                        </a:rPr>
                        <a:t>44</a:t>
                      </a:r>
                    </a:p>
                  </a:txBody>
                  <a:tcPr marL="7527" marR="7527" marT="7527" marB="0" anchor="b">
                    <a:lnL>
                      <a:noFill/>
                    </a:lnL>
                    <a:lnR>
                      <a:noFill/>
                    </a:lnR>
                    <a:lnT>
                      <a:noFill/>
                    </a:lnT>
                    <a:lnB>
                      <a:noFill/>
                    </a:lnB>
                  </a:tcPr>
                </a:tc>
                <a:tc>
                  <a:txBody>
                    <a:bodyPr/>
                    <a:lstStyle/>
                    <a:p>
                      <a:pPr algn="ctr" fontAlgn="b"/>
                      <a:r>
                        <a:rPr lang="en-GB" sz="1100" b="0" i="0" u="sng" strike="noStrike">
                          <a:solidFill>
                            <a:srgbClr val="000000"/>
                          </a:solidFill>
                          <a:effectLst/>
                          <a:latin typeface="Calibri"/>
                        </a:rPr>
                        <a:t>45</a:t>
                      </a:r>
                    </a:p>
                  </a:txBody>
                  <a:tcPr marL="7527" marR="7527" marT="7527" marB="0" anchor="b">
                    <a:lnL>
                      <a:noFill/>
                    </a:lnL>
                    <a:lnR>
                      <a:noFill/>
                    </a:lnR>
                    <a:lnT>
                      <a:noFill/>
                    </a:lnT>
                    <a:lnB>
                      <a:noFill/>
                    </a:lnB>
                  </a:tcPr>
                </a:tc>
                <a:tc>
                  <a:txBody>
                    <a:bodyPr/>
                    <a:lstStyle/>
                    <a:p>
                      <a:pPr algn="ctr" fontAlgn="b"/>
                      <a:r>
                        <a:rPr lang="en-GB" sz="1100" b="0" i="0" u="sng" strike="noStrike">
                          <a:solidFill>
                            <a:srgbClr val="000000"/>
                          </a:solidFill>
                          <a:effectLst/>
                          <a:latin typeface="Calibri"/>
                        </a:rPr>
                        <a:t>46</a:t>
                      </a:r>
                    </a:p>
                  </a:txBody>
                  <a:tcPr marL="7527" marR="7527" marT="7527" marB="0" anchor="b">
                    <a:lnL>
                      <a:noFill/>
                    </a:lnL>
                    <a:lnR>
                      <a:noFill/>
                    </a:lnR>
                    <a:lnT>
                      <a:noFill/>
                    </a:lnT>
                    <a:lnB>
                      <a:noFill/>
                    </a:lnB>
                  </a:tcPr>
                </a:tc>
                <a:tc>
                  <a:txBody>
                    <a:bodyPr/>
                    <a:lstStyle/>
                    <a:p>
                      <a:pPr algn="ctr" fontAlgn="b"/>
                      <a:r>
                        <a:rPr lang="en-GB" sz="1100" b="0" i="0" u="sng" strike="noStrike">
                          <a:solidFill>
                            <a:srgbClr val="000000"/>
                          </a:solidFill>
                          <a:effectLst/>
                          <a:latin typeface="Calibri"/>
                        </a:rPr>
                        <a:t>47</a:t>
                      </a:r>
                    </a:p>
                  </a:txBody>
                  <a:tcPr marL="7527" marR="7527" marT="7527" marB="0" anchor="b">
                    <a:lnL>
                      <a:noFill/>
                    </a:lnL>
                    <a:lnR>
                      <a:noFill/>
                    </a:lnR>
                    <a:lnT>
                      <a:noFill/>
                    </a:lnT>
                    <a:lnB>
                      <a:noFill/>
                    </a:lnB>
                  </a:tcPr>
                </a:tc>
                <a:tc>
                  <a:txBody>
                    <a:bodyPr/>
                    <a:lstStyle/>
                    <a:p>
                      <a:pPr algn="ctr" fontAlgn="b"/>
                      <a:r>
                        <a:rPr lang="en-GB" sz="1100" b="0" i="0" u="sng" strike="noStrike">
                          <a:solidFill>
                            <a:srgbClr val="000000"/>
                          </a:solidFill>
                          <a:effectLst/>
                          <a:latin typeface="Calibri"/>
                        </a:rPr>
                        <a:t>48</a:t>
                      </a:r>
                    </a:p>
                  </a:txBody>
                  <a:tcPr marL="7527" marR="7527" marT="7527" marB="0" anchor="b">
                    <a:lnL>
                      <a:noFill/>
                    </a:lnL>
                    <a:lnR>
                      <a:noFill/>
                    </a:lnR>
                    <a:lnT>
                      <a:noFill/>
                    </a:lnT>
                    <a:lnB>
                      <a:noFill/>
                    </a:lnB>
                  </a:tcPr>
                </a:tc>
              </a:tr>
              <a:tr h="652046">
                <a:tc>
                  <a:txBody>
                    <a:bodyPr/>
                    <a:lstStyle/>
                    <a:p>
                      <a:pPr algn="l" fontAlgn="b"/>
                      <a:r>
                        <a:rPr lang="en-GB" sz="1100" b="1" i="0" u="none" strike="noStrike" dirty="0">
                          <a:solidFill>
                            <a:srgbClr val="000000"/>
                          </a:solidFill>
                          <a:effectLst/>
                          <a:latin typeface="Calibri"/>
                        </a:rPr>
                        <a:t>Study visits</a:t>
                      </a:r>
                    </a:p>
                  </a:txBody>
                  <a:tcPr marL="7527" marR="7527" marT="7527" marB="0" anchor="b">
                    <a:lnL>
                      <a:noFill/>
                    </a:lnL>
                    <a:lnR>
                      <a:noFill/>
                    </a:lnR>
                    <a:lnT>
                      <a:noFill/>
                    </a:lnT>
                    <a:lnB>
                      <a:noFill/>
                    </a:lnB>
                  </a:tcPr>
                </a:tc>
                <a:tc>
                  <a:txBody>
                    <a:bodyPr/>
                    <a:lstStyle/>
                    <a:p>
                      <a:pPr algn="l" fontAlgn="b"/>
                      <a:r>
                        <a:rPr lang="en-GB" sz="1100" b="0" i="0" u="none" strike="noStrike" dirty="0">
                          <a:solidFill>
                            <a:srgbClr val="000000"/>
                          </a:solidFill>
                          <a:effectLst/>
                          <a:latin typeface="Calibri"/>
                        </a:rPr>
                        <a:t> </a:t>
                      </a:r>
                    </a:p>
                  </a:txBody>
                  <a:tcPr marL="7527" marR="7527" marT="7527" marB="0" anchor="b">
                    <a:lnL>
                      <a:noFill/>
                    </a:lnL>
                    <a:lnR>
                      <a:noFill/>
                    </a:lnR>
                    <a:lnT>
                      <a:noFill/>
                    </a:lnT>
                    <a:lnB>
                      <a:noFill/>
                    </a:lnB>
                    <a:solidFill>
                      <a:srgbClr val="00B050"/>
                    </a:solidFill>
                  </a:tcPr>
                </a:tc>
                <a:tc>
                  <a:txBody>
                    <a:bodyPr/>
                    <a:lstStyle/>
                    <a:p>
                      <a:pPr algn="l" fontAlgn="b"/>
                      <a:endParaRPr lang="en-GB" sz="1100" b="0" i="0" u="none" strike="noStrike" dirty="0">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r>
                        <a:rPr lang="en-GB" sz="1100" b="0" i="0" u="none" strike="noStrike" dirty="0">
                          <a:solidFill>
                            <a:srgbClr val="000000"/>
                          </a:solidFill>
                          <a:effectLst/>
                          <a:latin typeface="Calibri"/>
                        </a:rPr>
                        <a:t> </a:t>
                      </a:r>
                    </a:p>
                  </a:txBody>
                  <a:tcPr marL="7527" marR="7527" marT="7527" marB="0" anchor="b">
                    <a:lnL>
                      <a:noFill/>
                    </a:lnL>
                    <a:lnR>
                      <a:noFill/>
                    </a:lnR>
                    <a:lnT>
                      <a:noFill/>
                    </a:lnT>
                    <a:lnB>
                      <a:noFill/>
                    </a:lnB>
                    <a:solidFill>
                      <a:srgbClr val="00B050"/>
                    </a:solidFill>
                  </a:tcPr>
                </a:tc>
                <a:tc>
                  <a:txBody>
                    <a:bodyPr/>
                    <a:lstStyle/>
                    <a:p>
                      <a:pPr algn="l" fontAlgn="b"/>
                      <a:endParaRPr lang="en-GB" sz="1100" b="0" i="0" u="none" strike="noStrike" dirty="0">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r>
                        <a:rPr lang="en-GB" sz="1100" b="0" i="0" u="none" strike="noStrike">
                          <a:solidFill>
                            <a:srgbClr val="000000"/>
                          </a:solidFill>
                          <a:effectLst/>
                          <a:latin typeface="Calibri"/>
                        </a:rPr>
                        <a:t> </a:t>
                      </a:r>
                    </a:p>
                  </a:txBody>
                  <a:tcPr marL="7527" marR="7527" marT="7527" marB="0" anchor="b">
                    <a:lnL>
                      <a:noFill/>
                    </a:lnL>
                    <a:lnR>
                      <a:noFill/>
                    </a:lnR>
                    <a:lnT>
                      <a:noFill/>
                    </a:lnT>
                    <a:lnB>
                      <a:noFill/>
                    </a:lnB>
                    <a:solidFill>
                      <a:srgbClr val="00B050"/>
                    </a:solidFill>
                  </a:tcPr>
                </a:tc>
                <a:tc>
                  <a:txBody>
                    <a:bodyPr/>
                    <a:lstStyle/>
                    <a:p>
                      <a:pPr algn="l" fontAlgn="b"/>
                      <a:endParaRPr lang="en-GB" sz="1100" b="0" i="0" u="none" strike="noStrike">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dirty="0">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r>
                        <a:rPr lang="en-GB" sz="1100" b="0" i="0" u="none" strike="noStrike">
                          <a:solidFill>
                            <a:srgbClr val="000000"/>
                          </a:solidFill>
                          <a:effectLst/>
                          <a:latin typeface="Calibri"/>
                        </a:rPr>
                        <a:t> </a:t>
                      </a:r>
                    </a:p>
                  </a:txBody>
                  <a:tcPr marL="7527" marR="7527" marT="7527" marB="0" anchor="b">
                    <a:lnL>
                      <a:noFill/>
                    </a:lnL>
                    <a:lnR>
                      <a:noFill/>
                    </a:lnR>
                    <a:lnT>
                      <a:noFill/>
                    </a:lnT>
                    <a:lnB>
                      <a:noFill/>
                    </a:lnB>
                    <a:solidFill>
                      <a:srgbClr val="00B050"/>
                    </a:solidFill>
                  </a:tcPr>
                </a:tc>
                <a:tc>
                  <a:txBody>
                    <a:bodyPr/>
                    <a:lstStyle/>
                    <a:p>
                      <a:pPr algn="l" fontAlgn="b"/>
                      <a:endParaRPr lang="en-GB" sz="1100" b="0" i="0" u="none" strike="noStrike">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r>
                        <a:rPr lang="en-GB" sz="1100" b="0" i="0" u="none" strike="noStrike">
                          <a:solidFill>
                            <a:srgbClr val="000000"/>
                          </a:solidFill>
                          <a:effectLst/>
                          <a:latin typeface="Calibri"/>
                        </a:rPr>
                        <a:t> </a:t>
                      </a:r>
                    </a:p>
                  </a:txBody>
                  <a:tcPr marL="7527" marR="7527" marT="7527" marB="0" anchor="b">
                    <a:lnL>
                      <a:noFill/>
                    </a:lnL>
                    <a:lnR>
                      <a:noFill/>
                    </a:lnR>
                    <a:lnT>
                      <a:noFill/>
                    </a:lnT>
                    <a:lnB>
                      <a:noFill/>
                    </a:lnB>
                    <a:solidFill>
                      <a:srgbClr val="00B050"/>
                    </a:solidFill>
                  </a:tcPr>
                </a:tc>
                <a:tc>
                  <a:txBody>
                    <a:bodyPr/>
                    <a:lstStyle/>
                    <a:p>
                      <a:pPr algn="l" fontAlgn="b"/>
                      <a:endParaRPr lang="en-GB" sz="1100" b="0" i="0" u="none" strike="noStrike">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r>
                        <a:rPr lang="en-GB" sz="1100" b="0" i="0" u="none" strike="noStrike">
                          <a:solidFill>
                            <a:srgbClr val="000000"/>
                          </a:solidFill>
                          <a:effectLst/>
                          <a:latin typeface="Calibri"/>
                        </a:rPr>
                        <a:t> </a:t>
                      </a:r>
                    </a:p>
                  </a:txBody>
                  <a:tcPr marL="7527" marR="7527" marT="7527" marB="0" anchor="b">
                    <a:lnL>
                      <a:noFill/>
                    </a:lnL>
                    <a:lnR>
                      <a:noFill/>
                    </a:lnR>
                    <a:lnT>
                      <a:noFill/>
                    </a:lnT>
                    <a:lnB>
                      <a:noFill/>
                    </a:lnB>
                    <a:solidFill>
                      <a:srgbClr val="00B050"/>
                    </a:solidFill>
                  </a:tcPr>
                </a:tc>
              </a:tr>
              <a:tr h="652046">
                <a:tc>
                  <a:txBody>
                    <a:bodyPr/>
                    <a:lstStyle/>
                    <a:p>
                      <a:pPr algn="l" fontAlgn="b"/>
                      <a:r>
                        <a:rPr lang="en-GB" sz="1100" b="1" i="0" u="none" strike="noStrike">
                          <a:solidFill>
                            <a:srgbClr val="000000"/>
                          </a:solidFill>
                          <a:effectLst/>
                          <a:latin typeface="Calibri"/>
                        </a:rPr>
                        <a:t>Inflix visits</a:t>
                      </a:r>
                    </a:p>
                  </a:txBody>
                  <a:tcPr marL="7527" marR="7527" marT="7527"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r>
                        <a:rPr lang="en-GB" sz="1100" b="0" i="0" u="none" strike="noStrike" dirty="0">
                          <a:solidFill>
                            <a:srgbClr val="000000"/>
                          </a:solidFill>
                          <a:effectLst/>
                          <a:latin typeface="Calibri"/>
                        </a:rPr>
                        <a:t> </a:t>
                      </a:r>
                    </a:p>
                  </a:txBody>
                  <a:tcPr marL="7527" marR="7527" marT="7527" marB="0" anchor="b">
                    <a:lnL>
                      <a:noFill/>
                    </a:lnL>
                    <a:lnR>
                      <a:noFill/>
                    </a:lnR>
                    <a:lnT>
                      <a:noFill/>
                    </a:lnT>
                    <a:lnB>
                      <a:noFill/>
                    </a:lnB>
                    <a:solidFill>
                      <a:srgbClr val="0070C0"/>
                    </a:solidFill>
                  </a:tcPr>
                </a:tc>
                <a:tc>
                  <a:txBody>
                    <a:bodyPr/>
                    <a:lstStyle/>
                    <a:p>
                      <a:pPr algn="l" fontAlgn="b"/>
                      <a:endParaRPr lang="en-GB" sz="1100" b="0" i="0" u="none" strike="noStrike" dirty="0">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r>
                        <a:rPr lang="en-GB" sz="1100" b="0" i="0" u="none" strike="noStrike">
                          <a:solidFill>
                            <a:srgbClr val="000000"/>
                          </a:solidFill>
                          <a:effectLst/>
                          <a:latin typeface="Calibri"/>
                        </a:rPr>
                        <a:t> </a:t>
                      </a:r>
                    </a:p>
                  </a:txBody>
                  <a:tcPr marL="7527" marR="7527" marT="7527" marB="0" anchor="b">
                    <a:lnL>
                      <a:noFill/>
                    </a:lnL>
                    <a:lnR>
                      <a:noFill/>
                    </a:lnR>
                    <a:lnT>
                      <a:noFill/>
                    </a:lnT>
                    <a:lnB>
                      <a:noFill/>
                    </a:lnB>
                    <a:solidFill>
                      <a:srgbClr val="0070C0"/>
                    </a:solidFill>
                  </a:tcPr>
                </a:tc>
                <a:tc>
                  <a:txBody>
                    <a:bodyPr/>
                    <a:lstStyle/>
                    <a:p>
                      <a:pPr algn="l" fontAlgn="b"/>
                      <a:endParaRPr lang="en-GB" sz="1100" b="0" i="0" u="none" strike="noStrike">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dirty="0">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r>
                        <a:rPr lang="en-GB" sz="1100" b="0" i="0" u="none" strike="noStrike" dirty="0">
                          <a:solidFill>
                            <a:srgbClr val="000000"/>
                          </a:solidFill>
                          <a:effectLst/>
                          <a:latin typeface="Calibri"/>
                        </a:rPr>
                        <a:t> </a:t>
                      </a:r>
                    </a:p>
                  </a:txBody>
                  <a:tcPr marL="7527" marR="7527" marT="7527" marB="0" anchor="b">
                    <a:lnL>
                      <a:noFill/>
                    </a:lnL>
                    <a:lnR>
                      <a:noFill/>
                    </a:lnR>
                    <a:lnT>
                      <a:noFill/>
                    </a:lnT>
                    <a:lnB>
                      <a:noFill/>
                    </a:lnB>
                    <a:solidFill>
                      <a:srgbClr val="0070C0"/>
                    </a:solidFill>
                  </a:tcPr>
                </a:tc>
                <a:tc>
                  <a:txBody>
                    <a:bodyPr/>
                    <a:lstStyle/>
                    <a:p>
                      <a:pPr algn="l" fontAlgn="b"/>
                      <a:endParaRPr lang="en-GB" sz="1100" b="0" i="0" u="none" strike="noStrike">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dirty="0">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dirty="0">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dirty="0">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dirty="0">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dirty="0">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dirty="0">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r>
                        <a:rPr lang="en-GB" sz="1100" b="0" i="0" u="none" strike="noStrike" dirty="0">
                          <a:solidFill>
                            <a:srgbClr val="000000"/>
                          </a:solidFill>
                          <a:effectLst/>
                          <a:latin typeface="Calibri"/>
                        </a:rPr>
                        <a:t> </a:t>
                      </a:r>
                    </a:p>
                  </a:txBody>
                  <a:tcPr marL="7527" marR="7527" marT="7527" marB="0" anchor="b">
                    <a:lnL>
                      <a:noFill/>
                    </a:lnL>
                    <a:lnR>
                      <a:noFill/>
                    </a:lnR>
                    <a:lnT>
                      <a:noFill/>
                    </a:lnT>
                    <a:lnB>
                      <a:noFill/>
                    </a:lnB>
                    <a:solidFill>
                      <a:srgbClr val="0070C0"/>
                    </a:solidFill>
                  </a:tcPr>
                </a:tc>
                <a:tc>
                  <a:txBody>
                    <a:bodyPr/>
                    <a:lstStyle/>
                    <a:p>
                      <a:pPr algn="l" fontAlgn="b"/>
                      <a:endParaRPr lang="en-GB" sz="1100" b="0" i="0" u="none" strike="noStrike" dirty="0">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dirty="0">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dirty="0">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dirty="0">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dirty="0">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r>
                        <a:rPr lang="en-GB" sz="1100" b="0" i="0" u="none" strike="noStrike" dirty="0">
                          <a:solidFill>
                            <a:srgbClr val="000000"/>
                          </a:solidFill>
                          <a:effectLst/>
                          <a:latin typeface="Calibri"/>
                        </a:rPr>
                        <a:t> </a:t>
                      </a:r>
                    </a:p>
                  </a:txBody>
                  <a:tcPr marL="7527" marR="7527" marT="7527" marB="0" anchor="b">
                    <a:lnL>
                      <a:noFill/>
                    </a:lnL>
                    <a:lnR>
                      <a:noFill/>
                    </a:lnR>
                    <a:lnT>
                      <a:noFill/>
                    </a:lnT>
                    <a:lnB>
                      <a:noFill/>
                    </a:lnB>
                    <a:solidFill>
                      <a:srgbClr val="0070C0"/>
                    </a:solidFill>
                  </a:tcPr>
                </a:tc>
                <a:tc>
                  <a:txBody>
                    <a:bodyPr/>
                    <a:lstStyle/>
                    <a:p>
                      <a:pPr algn="l" fontAlgn="b"/>
                      <a:endParaRPr lang="en-GB" sz="1100" b="0" i="0" u="none" strike="noStrike">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dirty="0">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dirty="0">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dirty="0">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dirty="0">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r>
                        <a:rPr lang="en-GB" sz="1100" b="0" i="0" u="none" strike="noStrike">
                          <a:solidFill>
                            <a:srgbClr val="000000"/>
                          </a:solidFill>
                          <a:effectLst/>
                          <a:latin typeface="Calibri"/>
                        </a:rPr>
                        <a:t> </a:t>
                      </a:r>
                    </a:p>
                  </a:txBody>
                  <a:tcPr marL="7527" marR="7527" marT="7527" marB="0" anchor="b">
                    <a:lnL>
                      <a:noFill/>
                    </a:lnL>
                    <a:lnR>
                      <a:noFill/>
                    </a:lnR>
                    <a:lnT>
                      <a:noFill/>
                    </a:lnT>
                    <a:lnB>
                      <a:noFill/>
                    </a:lnB>
                    <a:solidFill>
                      <a:srgbClr val="0070C0"/>
                    </a:solidFill>
                  </a:tcPr>
                </a:tc>
                <a:tc>
                  <a:txBody>
                    <a:bodyPr/>
                    <a:lstStyle/>
                    <a:p>
                      <a:pPr algn="l" fontAlgn="b"/>
                      <a:endParaRPr lang="en-GB" sz="1100" b="0" i="0" u="none" strike="noStrike" dirty="0">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dirty="0">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dirty="0">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dirty="0">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r>
                        <a:rPr lang="en-GB" sz="1100" b="0" i="0" u="none" strike="noStrike" dirty="0">
                          <a:solidFill>
                            <a:srgbClr val="000000"/>
                          </a:solidFill>
                          <a:effectLst/>
                          <a:latin typeface="Calibri"/>
                        </a:rPr>
                        <a:t> </a:t>
                      </a:r>
                    </a:p>
                  </a:txBody>
                  <a:tcPr marL="7527" marR="7527" marT="7527" marB="0" anchor="b">
                    <a:lnL>
                      <a:noFill/>
                    </a:lnL>
                    <a:lnR>
                      <a:noFill/>
                    </a:lnR>
                    <a:lnT>
                      <a:noFill/>
                    </a:lnT>
                    <a:lnB>
                      <a:noFill/>
                    </a:lnB>
                    <a:solidFill>
                      <a:srgbClr val="0070C0"/>
                    </a:solidFill>
                  </a:tcPr>
                </a:tc>
                <a:tc>
                  <a:txBody>
                    <a:bodyPr/>
                    <a:lstStyle/>
                    <a:p>
                      <a:pPr algn="l" fontAlgn="b"/>
                      <a:endParaRPr lang="en-GB" sz="1100" b="0" i="0" u="none" strike="noStrike" dirty="0">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dirty="0">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dirty="0">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dirty="0">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dirty="0">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endParaRPr lang="en-GB" sz="1100" b="0" i="0" u="none" strike="noStrike" dirty="0">
                        <a:solidFill>
                          <a:srgbClr val="000000"/>
                        </a:solidFill>
                        <a:effectLst/>
                        <a:latin typeface="Calibri"/>
                      </a:endParaRPr>
                    </a:p>
                  </a:txBody>
                  <a:tcPr marL="7527" marR="7527" marT="7527" marB="0" anchor="b">
                    <a:lnL>
                      <a:noFill/>
                    </a:lnL>
                    <a:lnR>
                      <a:noFill/>
                    </a:lnR>
                    <a:lnT>
                      <a:noFill/>
                    </a:lnT>
                    <a:lnB>
                      <a:noFill/>
                    </a:lnB>
                  </a:tcPr>
                </a:tc>
                <a:tc>
                  <a:txBody>
                    <a:bodyPr/>
                    <a:lstStyle/>
                    <a:p>
                      <a:pPr algn="l" fontAlgn="b"/>
                      <a:r>
                        <a:rPr lang="en-GB" sz="1100" b="0" i="0" u="none" strike="noStrike" dirty="0">
                          <a:solidFill>
                            <a:srgbClr val="000000"/>
                          </a:solidFill>
                          <a:effectLst/>
                          <a:latin typeface="Calibri"/>
                        </a:rPr>
                        <a:t> </a:t>
                      </a:r>
                    </a:p>
                  </a:txBody>
                  <a:tcPr marL="7527" marR="7527" marT="7527" marB="0" anchor="b">
                    <a:lnL>
                      <a:noFill/>
                    </a:lnL>
                    <a:lnR>
                      <a:noFill/>
                    </a:lnR>
                    <a:lnT>
                      <a:noFill/>
                    </a:lnT>
                    <a:lnB>
                      <a:noFill/>
                    </a:lnB>
                    <a:solidFill>
                      <a:srgbClr val="0070C0"/>
                    </a:solidFill>
                  </a:tcPr>
                </a:tc>
              </a:tr>
            </a:tbl>
          </a:graphicData>
        </a:graphic>
      </p:graphicFrame>
      <p:sp>
        <p:nvSpPr>
          <p:cNvPr id="6" name="Content Placeholder 2"/>
          <p:cNvSpPr txBox="1">
            <a:spLocks/>
          </p:cNvSpPr>
          <p:nvPr/>
        </p:nvSpPr>
        <p:spPr>
          <a:xfrm>
            <a:off x="467544" y="126876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GB" dirty="0" smtClean="0">
              <a:solidFill>
                <a:srgbClr val="000000"/>
              </a:solidFill>
            </a:endParaRPr>
          </a:p>
          <a:p>
            <a:pPr marL="0" indent="0">
              <a:buNone/>
            </a:pPr>
            <a:r>
              <a:rPr lang="en-GB" dirty="0" smtClean="0"/>
              <a:t>Ideal visit schedule</a:t>
            </a:r>
            <a:endParaRPr lang="en-GB"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4368" y="41296"/>
            <a:ext cx="1224136" cy="867424"/>
          </a:xfrm>
          <a:prstGeom prst="rect">
            <a:avLst/>
          </a:prstGeom>
        </p:spPr>
      </p:pic>
    </p:spTree>
    <p:extLst>
      <p:ext uri="{BB962C8B-B14F-4D97-AF65-F5344CB8AC3E}">
        <p14:creationId xmlns:p14="http://schemas.microsoft.com/office/powerpoint/2010/main" val="1285542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76412" y="0"/>
            <a:ext cx="8229600" cy="764704"/>
          </a:xfrm>
          <a:solidFill>
            <a:schemeClr val="accent1">
              <a:lumMod val="75000"/>
            </a:schemeClr>
          </a:solidFill>
        </p:spPr>
        <p:txBody>
          <a:bodyPr>
            <a:normAutofit/>
          </a:bodyPr>
          <a:lstStyle/>
          <a:p>
            <a:r>
              <a:rPr lang="en-GB" dirty="0" smtClean="0">
                <a:solidFill>
                  <a:schemeClr val="bg1"/>
                </a:solidFill>
              </a:rPr>
              <a:t>Issue</a:t>
            </a:r>
            <a:endParaRPr lang="en-GB" dirty="0"/>
          </a:p>
        </p:txBody>
      </p:sp>
      <p:sp>
        <p:nvSpPr>
          <p:cNvPr id="3074" name="Content Placeholder 2"/>
          <p:cNvSpPr>
            <a:spLocks noGrp="1"/>
          </p:cNvSpPr>
          <p:nvPr>
            <p:ph idx="1"/>
          </p:nvPr>
        </p:nvSpPr>
        <p:spPr>
          <a:xfrm>
            <a:off x="309412" y="920932"/>
            <a:ext cx="8229600" cy="4525963"/>
          </a:xfrm>
        </p:spPr>
        <p:txBody>
          <a:bodyPr/>
          <a:lstStyle/>
          <a:p>
            <a:pPr eaLnBrk="1" hangingPunct="1"/>
            <a:endParaRPr lang="en-GB" altLang="en-US" sz="2400" dirty="0" smtClean="0"/>
          </a:p>
          <a:p>
            <a:pPr eaLnBrk="1" hangingPunct="1"/>
            <a:r>
              <a:rPr lang="en-GB" altLang="en-US" sz="2400" dirty="0" smtClean="0"/>
              <a:t>Clinical course / prognosis varies ++</a:t>
            </a:r>
          </a:p>
          <a:p>
            <a:pPr eaLnBrk="1" hangingPunct="1">
              <a:buNone/>
            </a:pPr>
            <a:r>
              <a:rPr lang="en-GB" altLang="en-US" sz="2400" dirty="0"/>
              <a:t>	</a:t>
            </a:r>
            <a:r>
              <a:rPr lang="en-GB" altLang="en-US" sz="2400" dirty="0" smtClean="0"/>
              <a:t>between Crohn’s patients</a:t>
            </a:r>
          </a:p>
          <a:p>
            <a:pPr eaLnBrk="1" hangingPunct="1"/>
            <a:endParaRPr lang="en-GB" altLang="en-US" sz="1100" dirty="0" smtClean="0"/>
          </a:p>
          <a:p>
            <a:r>
              <a:rPr lang="en-GB" altLang="en-US" sz="2400" dirty="0"/>
              <a:t>O</a:t>
            </a:r>
            <a:r>
              <a:rPr lang="en-GB" altLang="en-US" sz="2400" dirty="0" smtClean="0"/>
              <a:t>ften greater impact on </a:t>
            </a:r>
            <a:r>
              <a:rPr lang="en-GB" altLang="en-US" sz="2400" dirty="0"/>
              <a:t>patients’ </a:t>
            </a:r>
            <a:endParaRPr lang="en-GB" altLang="en-US" sz="2400" dirty="0" smtClean="0"/>
          </a:p>
          <a:p>
            <a:pPr eaLnBrk="1" hangingPunct="1">
              <a:buNone/>
            </a:pPr>
            <a:r>
              <a:rPr lang="en-GB" altLang="en-US" sz="2400" dirty="0"/>
              <a:t>	</a:t>
            </a:r>
            <a:r>
              <a:rPr lang="en-GB" altLang="en-US" sz="2400" dirty="0" smtClean="0"/>
              <a:t>lives than the </a:t>
            </a:r>
            <a:r>
              <a:rPr lang="en-GB" altLang="en-US" sz="2400" i="1" dirty="0" smtClean="0"/>
              <a:t>diagnosis</a:t>
            </a:r>
            <a:r>
              <a:rPr lang="en-GB" altLang="en-US" sz="2400" dirty="0" smtClean="0"/>
              <a:t> of </a:t>
            </a:r>
            <a:r>
              <a:rPr lang="en-GB" altLang="en-US" sz="2400" dirty="0"/>
              <a:t>C</a:t>
            </a:r>
            <a:r>
              <a:rPr lang="en-GB" altLang="en-US" sz="2400" dirty="0" smtClean="0"/>
              <a:t>D itself</a:t>
            </a:r>
          </a:p>
          <a:p>
            <a:pPr eaLnBrk="1" hangingPunct="1"/>
            <a:endParaRPr lang="en-GB" altLang="en-US" sz="1100" dirty="0" smtClean="0"/>
          </a:p>
          <a:p>
            <a:pPr eaLnBrk="1" hangingPunct="1"/>
            <a:endParaRPr lang="en-GB" altLang="en-US" sz="1100" dirty="0" smtClean="0"/>
          </a:p>
          <a:p>
            <a:pPr eaLnBrk="1" hangingPunct="1"/>
            <a:endParaRPr lang="en-GB" altLang="en-US" sz="1100" dirty="0" smtClean="0"/>
          </a:p>
          <a:p>
            <a:pPr eaLnBrk="1" hangingPunct="1"/>
            <a:endParaRPr lang="en-GB" altLang="en-US" sz="1100" dirty="0" smtClean="0"/>
          </a:p>
          <a:p>
            <a:pPr eaLnBrk="1" hangingPunct="1"/>
            <a:endParaRPr lang="en-GB" altLang="en-US" sz="1100" dirty="0" smtClean="0"/>
          </a:p>
          <a:p>
            <a:pPr eaLnBrk="1" hangingPunct="1"/>
            <a:endParaRPr lang="en-GB" altLang="en-US" sz="1100" dirty="0" smtClean="0"/>
          </a:p>
          <a:p>
            <a:pPr eaLnBrk="1" hangingPunct="1"/>
            <a:endParaRPr lang="en-GB" altLang="en-US" sz="1100" dirty="0" smtClean="0"/>
          </a:p>
        </p:txBody>
      </p:sp>
      <p:pic>
        <p:nvPicPr>
          <p:cNvPr id="3075" name="Picture 4" descr="https://encrypted-tbn2.gstatic.com/images?q=tbn:ANd9GcSeuxwwnx1xoAYwTEZvFxyWFNKxdGhtPq1nWngfk5ymR37z3a8W"/>
          <p:cNvPicPr>
            <a:picLocks noChangeAspect="1" noChangeArrowheads="1"/>
          </p:cNvPicPr>
          <p:nvPr/>
        </p:nvPicPr>
        <p:blipFill>
          <a:blip r:embed="rId2" cstate="print">
            <a:extLst>
              <a:ext uri="{28A0092B-C50C-407E-A947-70E740481C1C}">
                <a14:useLocalDpi xmlns:a14="http://schemas.microsoft.com/office/drawing/2010/main" val="0"/>
              </a:ext>
            </a:extLst>
          </a:blip>
          <a:srcRect l="16998" r="9348"/>
          <a:stretch>
            <a:fillRect/>
          </a:stretch>
        </p:blipFill>
        <p:spPr bwMode="auto">
          <a:xfrm>
            <a:off x="6300192" y="980728"/>
            <a:ext cx="2707780" cy="2291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6" descr="Royal Bengal Tiger "/>
          <p:cNvPicPr>
            <a:picLocks noChangeAspect="1" noChangeArrowheads="1"/>
          </p:cNvPicPr>
          <p:nvPr/>
        </p:nvPicPr>
        <p:blipFill>
          <a:blip r:embed="rId3" cstate="print">
            <a:extLst>
              <a:ext uri="{28A0092B-C50C-407E-A947-70E740481C1C}">
                <a14:useLocalDpi xmlns:a14="http://schemas.microsoft.com/office/drawing/2010/main" val="0"/>
              </a:ext>
            </a:extLst>
          </a:blip>
          <a:srcRect l="15698" r="12355"/>
          <a:stretch>
            <a:fillRect/>
          </a:stretch>
        </p:blipFill>
        <p:spPr bwMode="auto">
          <a:xfrm>
            <a:off x="286750" y="3524800"/>
            <a:ext cx="3960813" cy="309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5512" y="3732893"/>
            <a:ext cx="4000500" cy="23161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6824688" y="6251093"/>
            <a:ext cx="2183284" cy="369332"/>
          </a:xfrm>
          <a:prstGeom prst="rect">
            <a:avLst/>
          </a:prstGeom>
          <a:noFill/>
          <a:ln>
            <a:solidFill>
              <a:schemeClr val="tx2"/>
            </a:solidFill>
          </a:ln>
        </p:spPr>
        <p:txBody>
          <a:bodyPr wrap="square" rtlCol="0">
            <a:spAutoFit/>
          </a:bodyPr>
          <a:lstStyle/>
          <a:p>
            <a:r>
              <a:rPr lang="en-GB" dirty="0" smtClean="0"/>
              <a:t>Jess et al IBD 2007</a:t>
            </a:r>
            <a:endParaRPr lang="en-GB" dirty="0"/>
          </a:p>
        </p:txBody>
      </p:sp>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236296" y="0"/>
            <a:ext cx="1892135" cy="1340768"/>
          </a:xfrm>
          <a:prstGeom prst="rect">
            <a:avLst/>
          </a:prstGeom>
        </p:spPr>
      </p:pic>
    </p:spTree>
    <p:extLst>
      <p:ext uri="{BB962C8B-B14F-4D97-AF65-F5344CB8AC3E}">
        <p14:creationId xmlns:p14="http://schemas.microsoft.com/office/powerpoint/2010/main" val="865109681"/>
      </p:ext>
    </p:extLst>
  </p:cSld>
  <p:clrMapOvr>
    <a:masterClrMapping/>
  </p:clrMapOvr>
  <p:transition advTm="45911"/>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PROFILE – Follow Up</a:t>
            </a:r>
            <a:endParaRPr lang="en-GB" dirty="0"/>
          </a:p>
        </p:txBody>
      </p:sp>
      <p:sp>
        <p:nvSpPr>
          <p:cNvPr id="3" name="Content Placeholder 2"/>
          <p:cNvSpPr>
            <a:spLocks noGrp="1"/>
          </p:cNvSpPr>
          <p:nvPr>
            <p:ph idx="1"/>
          </p:nvPr>
        </p:nvSpPr>
        <p:spPr>
          <a:xfrm>
            <a:off x="467544" y="1340768"/>
            <a:ext cx="8229600" cy="4968552"/>
          </a:xfrm>
        </p:spPr>
        <p:txBody>
          <a:bodyPr>
            <a:noAutofit/>
          </a:bodyPr>
          <a:lstStyle/>
          <a:p>
            <a:pPr marL="0" indent="0">
              <a:buNone/>
            </a:pPr>
            <a:r>
              <a:rPr lang="en-GB" sz="2000" b="1" u="sng" dirty="0"/>
              <a:t>Week 4</a:t>
            </a:r>
            <a:endParaRPr lang="en-GB" sz="2000" b="1" dirty="0"/>
          </a:p>
          <a:p>
            <a:pPr marL="0" indent="0">
              <a:buNone/>
            </a:pPr>
            <a:r>
              <a:rPr lang="en-GB" sz="2000" b="1" dirty="0"/>
              <a:t>Patient data to collect:</a:t>
            </a:r>
          </a:p>
          <a:p>
            <a:pPr lvl="0"/>
            <a:r>
              <a:rPr lang="en-GB" sz="2000" dirty="0"/>
              <a:t>HBI.</a:t>
            </a:r>
          </a:p>
          <a:p>
            <a:pPr lvl="0"/>
            <a:r>
              <a:rPr lang="en-GB" sz="2000" dirty="0"/>
              <a:t>Treatment compliance check. </a:t>
            </a:r>
          </a:p>
          <a:p>
            <a:pPr lvl="0"/>
            <a:r>
              <a:rPr lang="en-GB" sz="2000" dirty="0"/>
              <a:t>Concomitant medications.</a:t>
            </a:r>
          </a:p>
          <a:p>
            <a:pPr lvl="0"/>
            <a:r>
              <a:rPr lang="en-GB" sz="2000" dirty="0"/>
              <a:t>Adverse events.</a:t>
            </a:r>
          </a:p>
          <a:p>
            <a:pPr lvl="0"/>
            <a:r>
              <a:rPr lang="en-GB" sz="2000" dirty="0"/>
              <a:t>Weight in Kg.</a:t>
            </a:r>
          </a:p>
          <a:p>
            <a:pPr lvl="0"/>
            <a:r>
              <a:rPr lang="en-GB" sz="2000" dirty="0"/>
              <a:t>Physical examination.</a:t>
            </a:r>
          </a:p>
          <a:p>
            <a:pPr marL="0" indent="0">
              <a:buNone/>
            </a:pPr>
            <a:endParaRPr lang="en-GB" sz="2000" dirty="0"/>
          </a:p>
          <a:p>
            <a:pPr marL="0" indent="0">
              <a:buNone/>
            </a:pPr>
            <a:r>
              <a:rPr lang="en-GB" sz="2000" b="1" dirty="0"/>
              <a:t>Samples to collect and to be processed locally:</a:t>
            </a:r>
          </a:p>
          <a:p>
            <a:pPr lvl="0"/>
            <a:r>
              <a:rPr lang="en-GB" sz="2000" dirty="0"/>
              <a:t>Full blood count.</a:t>
            </a:r>
          </a:p>
          <a:p>
            <a:pPr lvl="0"/>
            <a:r>
              <a:rPr lang="en-GB" sz="2000" dirty="0"/>
              <a:t>Biochemical series (including urea, creatinine, electrolytes, liver function tests, CRP), [6-TGN and 6-MMP if taking Azathioprine or 6-Mercaptopurine].</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84368" y="41296"/>
            <a:ext cx="1224136" cy="867424"/>
          </a:xfrm>
          <a:prstGeom prst="rect">
            <a:avLst/>
          </a:prstGeom>
        </p:spPr>
      </p:pic>
    </p:spTree>
    <p:extLst>
      <p:ext uri="{BB962C8B-B14F-4D97-AF65-F5344CB8AC3E}">
        <p14:creationId xmlns:p14="http://schemas.microsoft.com/office/powerpoint/2010/main" val="21957045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lstStyle/>
          <a:p>
            <a:r>
              <a:rPr lang="en-GB" dirty="0"/>
              <a:t>PROFILE – Follow Up</a:t>
            </a:r>
          </a:p>
        </p:txBody>
      </p:sp>
      <p:sp>
        <p:nvSpPr>
          <p:cNvPr id="3" name="Content Placeholder 2"/>
          <p:cNvSpPr>
            <a:spLocks noGrp="1"/>
          </p:cNvSpPr>
          <p:nvPr>
            <p:ph idx="1"/>
          </p:nvPr>
        </p:nvSpPr>
        <p:spPr>
          <a:xfrm>
            <a:off x="467544" y="1340768"/>
            <a:ext cx="8229600" cy="4853136"/>
          </a:xfrm>
        </p:spPr>
        <p:txBody>
          <a:bodyPr>
            <a:noAutofit/>
          </a:bodyPr>
          <a:lstStyle/>
          <a:p>
            <a:pPr marL="0" indent="0">
              <a:buNone/>
            </a:pPr>
            <a:r>
              <a:rPr lang="en-GB" sz="1200" u="sng" dirty="0"/>
              <a:t>Week </a:t>
            </a:r>
            <a:r>
              <a:rPr lang="en-GB" sz="1200" u="sng" dirty="0" smtClean="0"/>
              <a:t>16* &amp; 32</a:t>
            </a:r>
            <a:endParaRPr lang="en-GB" sz="1200" dirty="0"/>
          </a:p>
          <a:p>
            <a:pPr marL="0" indent="0">
              <a:buNone/>
            </a:pPr>
            <a:r>
              <a:rPr lang="en-GB" sz="1200" b="1" dirty="0"/>
              <a:t>Patient data to collect:</a:t>
            </a:r>
          </a:p>
          <a:p>
            <a:pPr lvl="0"/>
            <a:r>
              <a:rPr lang="en-GB" sz="1200" dirty="0"/>
              <a:t>HBI.</a:t>
            </a:r>
          </a:p>
          <a:p>
            <a:pPr lvl="0"/>
            <a:r>
              <a:rPr lang="en-GB" sz="1200" dirty="0"/>
              <a:t>Treatment compliance check. </a:t>
            </a:r>
          </a:p>
          <a:p>
            <a:pPr lvl="0"/>
            <a:r>
              <a:rPr lang="en-GB" sz="1200" dirty="0"/>
              <a:t>Concomitant medications.</a:t>
            </a:r>
          </a:p>
          <a:p>
            <a:pPr lvl="0"/>
            <a:r>
              <a:rPr lang="en-GB" sz="1200" dirty="0"/>
              <a:t>Adverse events.</a:t>
            </a:r>
          </a:p>
          <a:p>
            <a:pPr lvl="0"/>
            <a:r>
              <a:rPr lang="en-GB" sz="1200" dirty="0"/>
              <a:t>Weight in Kg.</a:t>
            </a:r>
          </a:p>
          <a:p>
            <a:pPr lvl="0"/>
            <a:r>
              <a:rPr lang="en-GB" sz="1200" dirty="0"/>
              <a:t>Physical examination.</a:t>
            </a:r>
          </a:p>
          <a:p>
            <a:pPr lvl="0"/>
            <a:r>
              <a:rPr lang="en-GB" sz="1200" dirty="0"/>
              <a:t>IBDQ &amp; EQ-5D, patient rated quality of life measures.</a:t>
            </a:r>
          </a:p>
          <a:p>
            <a:pPr lvl="0"/>
            <a:r>
              <a:rPr lang="en-GB" sz="1200" dirty="0"/>
              <a:t>Resource usage, patient questionnaire.</a:t>
            </a:r>
          </a:p>
          <a:p>
            <a:pPr marL="0" indent="0">
              <a:buNone/>
            </a:pPr>
            <a:endParaRPr lang="en-GB" sz="1200" dirty="0"/>
          </a:p>
          <a:p>
            <a:pPr marL="0" indent="0">
              <a:buNone/>
            </a:pPr>
            <a:r>
              <a:rPr lang="en-GB" sz="1200" b="1" dirty="0"/>
              <a:t>Samples to be collected and processed locally:</a:t>
            </a:r>
          </a:p>
          <a:p>
            <a:pPr lvl="0"/>
            <a:r>
              <a:rPr lang="en-GB" sz="1200" dirty="0"/>
              <a:t>Full blood count.</a:t>
            </a:r>
          </a:p>
          <a:p>
            <a:pPr lvl="0"/>
            <a:r>
              <a:rPr lang="en-GB" sz="1200" dirty="0"/>
              <a:t>Biochemical series (including urea, creatinine, electrolytes, liver function tests, CRP), [6-TGN and 6-MMP if taking Azathioprine or 6-Mercaptopurine</a:t>
            </a:r>
            <a:r>
              <a:rPr lang="en-GB" sz="1200" dirty="0" smtClean="0"/>
              <a:t>].</a:t>
            </a:r>
          </a:p>
          <a:p>
            <a:pPr lvl="0"/>
            <a:endParaRPr lang="en-GB" sz="1200" dirty="0" smtClean="0"/>
          </a:p>
          <a:p>
            <a:pPr marL="0" indent="0">
              <a:buNone/>
            </a:pPr>
            <a:r>
              <a:rPr lang="en-GB" sz="1200" b="1" dirty="0"/>
              <a:t>Samples to be collected and sent, to be processed centrally:</a:t>
            </a:r>
          </a:p>
          <a:p>
            <a:pPr lvl="0"/>
            <a:r>
              <a:rPr lang="en-GB" sz="1200" dirty="0"/>
              <a:t>PAXgene tube.</a:t>
            </a:r>
          </a:p>
          <a:p>
            <a:pPr lvl="0"/>
            <a:r>
              <a:rPr lang="en-GB" sz="1200" dirty="0"/>
              <a:t>Serum tube</a:t>
            </a:r>
            <a:r>
              <a:rPr lang="en-GB" sz="1200" dirty="0" smtClean="0"/>
              <a:t>.</a:t>
            </a:r>
          </a:p>
          <a:p>
            <a:pPr lvl="0"/>
            <a:r>
              <a:rPr lang="en-GB" sz="1200" dirty="0" smtClean="0"/>
              <a:t>Stool </a:t>
            </a:r>
            <a:r>
              <a:rPr lang="en-GB" sz="1200" dirty="0"/>
              <a:t>sample for faecal Calprotectin</a:t>
            </a:r>
            <a:r>
              <a:rPr lang="en-GB" sz="1200" dirty="0" smtClean="0"/>
              <a:t>.</a:t>
            </a:r>
            <a:endParaRPr lang="en-GB" sz="1200" dirty="0"/>
          </a:p>
          <a:p>
            <a:pPr marL="0" indent="0">
              <a:buNone/>
            </a:pPr>
            <a:endParaRPr lang="en-GB" sz="1200" dirty="0" smtClean="0"/>
          </a:p>
          <a:p>
            <a:pPr marL="0" indent="0">
              <a:buNone/>
            </a:pPr>
            <a:r>
              <a:rPr lang="en-GB" sz="1200" dirty="0" smtClean="0"/>
              <a:t>*Baseline MRE data will be collected at the week 16 CRFs</a:t>
            </a:r>
            <a:endParaRPr lang="en-GB" sz="12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4368" y="41296"/>
            <a:ext cx="1224136" cy="867424"/>
          </a:xfrm>
          <a:prstGeom prst="rect">
            <a:avLst/>
          </a:prstGeom>
        </p:spPr>
      </p:pic>
    </p:spTree>
    <p:extLst>
      <p:ext uri="{BB962C8B-B14F-4D97-AF65-F5344CB8AC3E}">
        <p14:creationId xmlns:p14="http://schemas.microsoft.com/office/powerpoint/2010/main" val="4078646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PROFILE – End of Trial</a:t>
            </a:r>
            <a:endParaRPr lang="en-GB" dirty="0"/>
          </a:p>
        </p:txBody>
      </p:sp>
      <p:sp>
        <p:nvSpPr>
          <p:cNvPr id="3" name="Content Placeholder 2"/>
          <p:cNvSpPr>
            <a:spLocks noGrp="1"/>
          </p:cNvSpPr>
          <p:nvPr>
            <p:ph idx="1"/>
          </p:nvPr>
        </p:nvSpPr>
        <p:spPr>
          <a:xfrm>
            <a:off x="467544" y="1484784"/>
            <a:ext cx="8229600" cy="4968552"/>
          </a:xfrm>
        </p:spPr>
        <p:txBody>
          <a:bodyPr>
            <a:normAutofit fontScale="70000" lnSpcReduction="20000"/>
          </a:bodyPr>
          <a:lstStyle/>
          <a:p>
            <a:pPr marL="0" indent="0">
              <a:buNone/>
            </a:pPr>
            <a:r>
              <a:rPr lang="en-GB" sz="2000" u="sng" dirty="0"/>
              <a:t>Week 48 (end of study visit)</a:t>
            </a:r>
            <a:endParaRPr lang="en-GB" sz="2000" dirty="0"/>
          </a:p>
          <a:p>
            <a:pPr marL="0" indent="0">
              <a:buNone/>
            </a:pPr>
            <a:r>
              <a:rPr lang="en-GB" sz="2000" b="1" dirty="0"/>
              <a:t>Patient data to collect:</a:t>
            </a:r>
          </a:p>
          <a:p>
            <a:pPr lvl="0"/>
            <a:r>
              <a:rPr lang="en-GB" sz="2000" dirty="0"/>
              <a:t>HBI.</a:t>
            </a:r>
          </a:p>
          <a:p>
            <a:pPr lvl="0"/>
            <a:r>
              <a:rPr lang="en-GB" sz="2000" dirty="0"/>
              <a:t>Treatment compliance check. </a:t>
            </a:r>
          </a:p>
          <a:p>
            <a:pPr lvl="0"/>
            <a:r>
              <a:rPr lang="en-GB" sz="2000" dirty="0"/>
              <a:t>Concomitant medications.</a:t>
            </a:r>
          </a:p>
          <a:p>
            <a:pPr lvl="0"/>
            <a:r>
              <a:rPr lang="en-GB" sz="2000" dirty="0"/>
              <a:t>Adverse events.</a:t>
            </a:r>
          </a:p>
          <a:p>
            <a:pPr lvl="0"/>
            <a:r>
              <a:rPr lang="en-GB" sz="2000" dirty="0"/>
              <a:t>Weight in Kg.</a:t>
            </a:r>
          </a:p>
          <a:p>
            <a:pPr lvl="0"/>
            <a:r>
              <a:rPr lang="en-GB" sz="2000" dirty="0"/>
              <a:t>Physical examination.</a:t>
            </a:r>
          </a:p>
          <a:p>
            <a:pPr lvl="0"/>
            <a:r>
              <a:rPr lang="en-GB" sz="2000" dirty="0"/>
              <a:t>IBDQ &amp; EQ-5D, patient rated quality of life measures.</a:t>
            </a:r>
          </a:p>
          <a:p>
            <a:pPr lvl="0"/>
            <a:r>
              <a:rPr lang="en-GB" sz="2000" dirty="0"/>
              <a:t>Resource usage, patient questionnaire. </a:t>
            </a:r>
          </a:p>
          <a:p>
            <a:pPr lvl="0"/>
            <a:r>
              <a:rPr lang="en-GB" sz="2000" dirty="0"/>
              <a:t>Colonoscopy results &amp; images (can be performed up to 4 weeks after week 48).</a:t>
            </a:r>
          </a:p>
          <a:p>
            <a:pPr lvl="0"/>
            <a:r>
              <a:rPr lang="en-GB" sz="2000" dirty="0"/>
              <a:t>MRE (can be performed up to 6 weeks after week 48).</a:t>
            </a:r>
          </a:p>
          <a:p>
            <a:pPr marL="0" indent="0">
              <a:buNone/>
            </a:pPr>
            <a:endParaRPr lang="en-GB" sz="2000" dirty="0"/>
          </a:p>
          <a:p>
            <a:pPr marL="0" indent="0">
              <a:buNone/>
            </a:pPr>
            <a:r>
              <a:rPr lang="en-GB" sz="2000" b="1" dirty="0"/>
              <a:t>Samples to be collected and processed locally:</a:t>
            </a:r>
          </a:p>
          <a:p>
            <a:pPr lvl="0"/>
            <a:r>
              <a:rPr lang="en-GB" sz="2000" dirty="0"/>
              <a:t>Full blood count.</a:t>
            </a:r>
          </a:p>
          <a:p>
            <a:pPr lvl="0"/>
            <a:r>
              <a:rPr lang="en-GB" sz="2000" dirty="0"/>
              <a:t>Biochemical series (including urea, creatinine, electrolytes, liver function tests), CRP), [6-TGN and 6-MMP if taking Azathioprine or 6-Mercaptopurine].</a:t>
            </a:r>
          </a:p>
          <a:p>
            <a:endParaRPr lang="en-GB" sz="2000" dirty="0"/>
          </a:p>
          <a:p>
            <a:pPr marL="0" indent="0">
              <a:buNone/>
            </a:pPr>
            <a:r>
              <a:rPr lang="en-GB" sz="2000" b="1" dirty="0"/>
              <a:t>Samples to be collected and sent, to be processed centrally:</a:t>
            </a:r>
          </a:p>
          <a:p>
            <a:pPr lvl="0"/>
            <a:r>
              <a:rPr lang="en-GB" sz="2000" dirty="0"/>
              <a:t>PAXgene tube.</a:t>
            </a:r>
          </a:p>
          <a:p>
            <a:pPr lvl="0"/>
            <a:r>
              <a:rPr lang="en-GB" sz="2000" dirty="0"/>
              <a:t>Serum tube. </a:t>
            </a:r>
            <a:endParaRPr lang="en-GB" sz="2000" dirty="0" smtClean="0"/>
          </a:p>
          <a:p>
            <a:pPr lvl="0"/>
            <a:r>
              <a:rPr lang="en-GB" sz="2000" dirty="0" smtClean="0"/>
              <a:t>Buffered </a:t>
            </a:r>
            <a:r>
              <a:rPr lang="en-GB" sz="2000" dirty="0"/>
              <a:t>stool sample.</a:t>
            </a:r>
          </a:p>
          <a:p>
            <a:pPr lvl="0"/>
            <a:r>
              <a:rPr lang="en-GB" sz="2000" dirty="0"/>
              <a:t>Stool sample for faecal Calprotectin.</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4368" y="41296"/>
            <a:ext cx="1224136" cy="867424"/>
          </a:xfrm>
          <a:prstGeom prst="rect">
            <a:avLst/>
          </a:prstGeom>
        </p:spPr>
      </p:pic>
    </p:spTree>
    <p:extLst>
      <p:ext uri="{BB962C8B-B14F-4D97-AF65-F5344CB8AC3E}">
        <p14:creationId xmlns:p14="http://schemas.microsoft.com/office/powerpoint/2010/main" val="35431410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Adhoc</a:t>
            </a:r>
            <a:r>
              <a:rPr lang="en-GB" dirty="0" smtClean="0"/>
              <a:t> visits</a:t>
            </a:r>
            <a:endParaRPr lang="en-GB" dirty="0"/>
          </a:p>
        </p:txBody>
      </p:sp>
      <p:sp>
        <p:nvSpPr>
          <p:cNvPr id="3" name="Content Placeholder 2"/>
          <p:cNvSpPr>
            <a:spLocks noGrp="1"/>
          </p:cNvSpPr>
          <p:nvPr>
            <p:ph idx="1"/>
          </p:nvPr>
        </p:nvSpPr>
        <p:spPr/>
        <p:txBody>
          <a:bodyPr>
            <a:normAutofit fontScale="47500" lnSpcReduction="20000"/>
          </a:bodyPr>
          <a:lstStyle/>
          <a:p>
            <a:pPr marL="0" indent="0">
              <a:buNone/>
            </a:pPr>
            <a:r>
              <a:rPr lang="en-GB" b="1" dirty="0"/>
              <a:t>Patient data to collect: </a:t>
            </a:r>
          </a:p>
          <a:p>
            <a:r>
              <a:rPr lang="en-GB" dirty="0" smtClean="0"/>
              <a:t>HBI</a:t>
            </a:r>
            <a:r>
              <a:rPr lang="en-GB" dirty="0"/>
              <a:t>. </a:t>
            </a:r>
          </a:p>
          <a:p>
            <a:r>
              <a:rPr lang="en-GB" dirty="0" smtClean="0"/>
              <a:t>Treatment </a:t>
            </a:r>
            <a:r>
              <a:rPr lang="en-GB" dirty="0"/>
              <a:t>compliance check. </a:t>
            </a:r>
          </a:p>
          <a:p>
            <a:r>
              <a:rPr lang="en-GB" dirty="0" smtClean="0"/>
              <a:t>Concomitant </a:t>
            </a:r>
            <a:r>
              <a:rPr lang="en-GB" dirty="0"/>
              <a:t>medications. </a:t>
            </a:r>
          </a:p>
          <a:p>
            <a:r>
              <a:rPr lang="en-GB" dirty="0" smtClean="0"/>
              <a:t>Adverse </a:t>
            </a:r>
            <a:r>
              <a:rPr lang="en-GB" dirty="0"/>
              <a:t>events. </a:t>
            </a:r>
          </a:p>
          <a:p>
            <a:r>
              <a:rPr lang="en-GB" dirty="0" smtClean="0"/>
              <a:t>Weight </a:t>
            </a:r>
            <a:r>
              <a:rPr lang="en-GB" dirty="0"/>
              <a:t>in Kg. </a:t>
            </a:r>
            <a:r>
              <a:rPr lang="en-GB" dirty="0" smtClean="0"/>
              <a:t> </a:t>
            </a:r>
            <a:endParaRPr lang="en-GB" dirty="0"/>
          </a:p>
          <a:p>
            <a:r>
              <a:rPr lang="en-GB" dirty="0" smtClean="0"/>
              <a:t>Physical </a:t>
            </a:r>
            <a:r>
              <a:rPr lang="en-GB" dirty="0"/>
              <a:t>examination. </a:t>
            </a:r>
          </a:p>
          <a:p>
            <a:endParaRPr lang="en-GB" dirty="0"/>
          </a:p>
          <a:p>
            <a:pPr marL="0" indent="0">
              <a:buNone/>
            </a:pPr>
            <a:r>
              <a:rPr lang="en-GB" b="1" dirty="0"/>
              <a:t>Samples to be collected and processed locally: </a:t>
            </a:r>
          </a:p>
          <a:p>
            <a:r>
              <a:rPr lang="en-GB" dirty="0" smtClean="0"/>
              <a:t>Full </a:t>
            </a:r>
            <a:r>
              <a:rPr lang="en-GB" dirty="0"/>
              <a:t>blood count. </a:t>
            </a:r>
          </a:p>
          <a:p>
            <a:r>
              <a:rPr lang="en-GB" dirty="0" smtClean="0"/>
              <a:t>Biochemical </a:t>
            </a:r>
            <a:r>
              <a:rPr lang="en-GB" dirty="0"/>
              <a:t>series (including urea, creatinine, electrolytes, liver function tests, CRP), [thiopurine metabolites if taking Azathioprine or 6-Mercaptopurine]. </a:t>
            </a:r>
          </a:p>
          <a:p>
            <a:r>
              <a:rPr lang="en-GB" dirty="0" smtClean="0"/>
              <a:t>Stool </a:t>
            </a:r>
            <a:r>
              <a:rPr lang="en-GB" dirty="0"/>
              <a:t>for microscopy, culture and sensitivity. </a:t>
            </a:r>
          </a:p>
          <a:p>
            <a:endParaRPr lang="en-GB" dirty="0"/>
          </a:p>
          <a:p>
            <a:pPr marL="0" indent="0">
              <a:buNone/>
            </a:pPr>
            <a:r>
              <a:rPr lang="en-GB" b="1" dirty="0"/>
              <a:t>Samples to be collected if treated </a:t>
            </a:r>
            <a:r>
              <a:rPr lang="en-GB" sz="4200" b="1" u="sng" dirty="0"/>
              <a:t>as flare and treatment escalated. </a:t>
            </a:r>
            <a:r>
              <a:rPr lang="en-GB" b="1" dirty="0"/>
              <a:t>Samples to be sent and be processed centrally: </a:t>
            </a:r>
          </a:p>
          <a:p>
            <a:r>
              <a:rPr lang="en-GB" dirty="0" smtClean="0"/>
              <a:t>PAXgene </a:t>
            </a:r>
            <a:r>
              <a:rPr lang="en-GB" dirty="0"/>
              <a:t>tube. </a:t>
            </a:r>
          </a:p>
          <a:p>
            <a:r>
              <a:rPr lang="en-GB" dirty="0" smtClean="0"/>
              <a:t>Faecal </a:t>
            </a:r>
            <a:r>
              <a:rPr lang="en-GB" dirty="0"/>
              <a:t>Calprotectin. </a:t>
            </a:r>
          </a:p>
          <a:p>
            <a:pPr marL="0" indent="0">
              <a:buNone/>
            </a:pPr>
            <a:endParaRPr lang="en-GB" dirty="0"/>
          </a:p>
        </p:txBody>
      </p:sp>
    </p:spTree>
    <p:extLst>
      <p:ext uri="{BB962C8B-B14F-4D97-AF65-F5344CB8AC3E}">
        <p14:creationId xmlns:p14="http://schemas.microsoft.com/office/powerpoint/2010/main" val="26142384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PROFILE – </a:t>
            </a:r>
            <a:r>
              <a:rPr lang="en-GB" dirty="0" smtClean="0"/>
              <a:t>Adverse Events</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a:t>For the purpose of the study, only AEs that are related </a:t>
            </a:r>
            <a:r>
              <a:rPr lang="en-GB" dirty="0" smtClean="0"/>
              <a:t>to following will be </a:t>
            </a:r>
            <a:r>
              <a:rPr lang="en-GB" dirty="0"/>
              <a:t>recorded and </a:t>
            </a:r>
            <a:r>
              <a:rPr lang="en-GB" dirty="0" smtClean="0"/>
              <a:t>assessed:</a:t>
            </a:r>
          </a:p>
          <a:p>
            <a:r>
              <a:rPr lang="en-GB" dirty="0" smtClean="0"/>
              <a:t>Crohn’s </a:t>
            </a:r>
            <a:r>
              <a:rPr lang="en-GB" dirty="0"/>
              <a:t>disease (disease flares or surgery</a:t>
            </a:r>
            <a:r>
              <a:rPr lang="en-GB" dirty="0" smtClean="0"/>
              <a:t>)</a:t>
            </a:r>
          </a:p>
          <a:p>
            <a:r>
              <a:rPr lang="en-GB" dirty="0" smtClean="0"/>
              <a:t>Infection requiring hospitalised overnight stay </a:t>
            </a:r>
          </a:p>
          <a:p>
            <a:r>
              <a:rPr lang="en-GB" dirty="0"/>
              <a:t>The associated biomarker sample </a:t>
            </a:r>
            <a:r>
              <a:rPr lang="en-GB" dirty="0" smtClean="0"/>
              <a:t>collection</a:t>
            </a:r>
          </a:p>
          <a:p>
            <a:r>
              <a:rPr lang="en-US" dirty="0"/>
              <a:t>D</a:t>
            </a:r>
            <a:r>
              <a:rPr lang="en-US" dirty="0" smtClean="0"/>
              <a:t>rug </a:t>
            </a:r>
            <a:r>
              <a:rPr lang="en-US" dirty="0"/>
              <a:t>therapy for </a:t>
            </a:r>
            <a:r>
              <a:rPr lang="en-US" dirty="0" err="1"/>
              <a:t>Crohn’s</a:t>
            </a:r>
            <a:r>
              <a:rPr lang="en-US" dirty="0"/>
              <a:t> disease (sufficiently severe to require a switch to an alternative </a:t>
            </a:r>
            <a:r>
              <a:rPr lang="en-US" dirty="0" smtClean="0"/>
              <a:t>treatment)</a:t>
            </a:r>
            <a:endParaRPr lang="en-GB" dirty="0"/>
          </a:p>
          <a:p>
            <a:r>
              <a:rPr lang="en-GB" smtClean="0"/>
              <a:t>AE’s </a:t>
            </a:r>
            <a:r>
              <a:rPr lang="en-GB" dirty="0" smtClean="0"/>
              <a:t>of special interest*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4368" y="41296"/>
            <a:ext cx="1224136" cy="867424"/>
          </a:xfrm>
          <a:prstGeom prst="rect">
            <a:avLst/>
          </a:prstGeom>
        </p:spPr>
      </p:pic>
    </p:spTree>
    <p:extLst>
      <p:ext uri="{BB962C8B-B14F-4D97-AF65-F5344CB8AC3E}">
        <p14:creationId xmlns:p14="http://schemas.microsoft.com/office/powerpoint/2010/main" val="28250485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4368" y="41296"/>
            <a:ext cx="1224136" cy="867424"/>
          </a:xfrm>
          <a:prstGeom prst="rect">
            <a:avLst/>
          </a:prstGeom>
        </p:spPr>
      </p:pic>
      <p:sp>
        <p:nvSpPr>
          <p:cNvPr id="2" name="Title 1"/>
          <p:cNvSpPr>
            <a:spLocks noGrp="1"/>
          </p:cNvSpPr>
          <p:nvPr>
            <p:ph type="title"/>
          </p:nvPr>
        </p:nvSpPr>
        <p:spPr/>
        <p:txBody>
          <a:bodyPr/>
          <a:lstStyle/>
          <a:p>
            <a:r>
              <a:rPr lang="en-GB" dirty="0" smtClean="0"/>
              <a:t>*Adverse Events of special interest</a:t>
            </a:r>
            <a:endParaRPr lang="en-GB" dirty="0"/>
          </a:p>
        </p:txBody>
      </p:sp>
      <p:sp>
        <p:nvSpPr>
          <p:cNvPr id="3" name="Content Placeholder 2"/>
          <p:cNvSpPr>
            <a:spLocks noGrp="1"/>
          </p:cNvSpPr>
          <p:nvPr>
            <p:ph idx="1"/>
          </p:nvPr>
        </p:nvSpPr>
        <p:spPr>
          <a:xfrm>
            <a:off x="467544" y="1340768"/>
            <a:ext cx="8229600" cy="5040560"/>
          </a:xfrm>
        </p:spPr>
        <p:txBody>
          <a:bodyPr>
            <a:noAutofit/>
          </a:bodyPr>
          <a:lstStyle/>
          <a:p>
            <a:r>
              <a:rPr lang="en-GB" sz="1400" b="1" dirty="0" err="1"/>
              <a:t>Thiopurines</a:t>
            </a:r>
            <a:r>
              <a:rPr lang="en-GB" sz="1400" b="1" dirty="0"/>
              <a:t> (</a:t>
            </a:r>
            <a:r>
              <a:rPr lang="en-GB" sz="1400" b="1" dirty="0" err="1"/>
              <a:t>Azathiopurine</a:t>
            </a:r>
            <a:r>
              <a:rPr lang="en-GB" sz="1400" b="1" dirty="0"/>
              <a:t> or 6-Mercaptopurine)</a:t>
            </a:r>
            <a:endParaRPr lang="en-GB" sz="1400" dirty="0"/>
          </a:p>
          <a:p>
            <a:pPr lvl="0"/>
            <a:r>
              <a:rPr lang="en-GB" sz="1400" dirty="0"/>
              <a:t>Pancreatitis (confirmed with either CT scan or amylase/lipase &gt;2x upper limit of normal on local laboratory assay)</a:t>
            </a:r>
          </a:p>
          <a:p>
            <a:pPr lvl="0"/>
            <a:r>
              <a:rPr lang="en-GB" sz="1400" dirty="0" err="1"/>
              <a:t>Myelosuppression</a:t>
            </a:r>
            <a:r>
              <a:rPr lang="en-GB" sz="1400" dirty="0"/>
              <a:t> (WCC &lt;2.0 or neutrophils &lt;1.0)</a:t>
            </a:r>
          </a:p>
          <a:p>
            <a:pPr lvl="0"/>
            <a:r>
              <a:rPr lang="en-GB" sz="1400" dirty="0"/>
              <a:t>Liver toxicity (transaminases &gt;4x upper limit of normal on local laboratory assay)</a:t>
            </a:r>
          </a:p>
          <a:p>
            <a:pPr lvl="0"/>
            <a:r>
              <a:rPr lang="en-GB" sz="1400" dirty="0"/>
              <a:t>Lymphoma</a:t>
            </a:r>
          </a:p>
          <a:p>
            <a:pPr lvl="0"/>
            <a:r>
              <a:rPr lang="en-GB" sz="1400" dirty="0"/>
              <a:t>Skin </a:t>
            </a:r>
            <a:r>
              <a:rPr lang="en-GB" sz="1400" dirty="0" smtClean="0"/>
              <a:t>cancer</a:t>
            </a:r>
            <a:endParaRPr lang="en-GB" sz="1400" dirty="0"/>
          </a:p>
          <a:p>
            <a:pPr marL="0" indent="0">
              <a:buNone/>
            </a:pPr>
            <a:endParaRPr lang="en-GB" sz="1000" dirty="0"/>
          </a:p>
          <a:p>
            <a:r>
              <a:rPr lang="en-GB" sz="1400" b="1" dirty="0"/>
              <a:t>Methotrexate</a:t>
            </a:r>
            <a:endParaRPr lang="en-GB" sz="1400" dirty="0"/>
          </a:p>
          <a:p>
            <a:pPr lvl="0"/>
            <a:r>
              <a:rPr lang="en-GB" sz="1400" dirty="0"/>
              <a:t>Pneumonitis</a:t>
            </a:r>
          </a:p>
          <a:p>
            <a:pPr lvl="0"/>
            <a:r>
              <a:rPr lang="en-GB" sz="1400" dirty="0" err="1"/>
              <a:t>Myelosuppression</a:t>
            </a:r>
            <a:r>
              <a:rPr lang="en-GB" sz="1400" dirty="0"/>
              <a:t> (WCC &lt;2.0 or neutrophils &lt;1.0)</a:t>
            </a:r>
          </a:p>
          <a:p>
            <a:pPr lvl="0"/>
            <a:r>
              <a:rPr lang="en-GB" sz="1400" dirty="0"/>
              <a:t>Liver toxicity (transaminases &gt;4x upper limit of normal on local laboratory assay)</a:t>
            </a:r>
          </a:p>
          <a:p>
            <a:pPr lvl="0"/>
            <a:r>
              <a:rPr lang="en-GB" sz="1400" dirty="0"/>
              <a:t>Pregnancy</a:t>
            </a:r>
          </a:p>
          <a:p>
            <a:pPr marL="0" indent="0">
              <a:buNone/>
            </a:pPr>
            <a:endParaRPr lang="en-GB" sz="1000" dirty="0"/>
          </a:p>
          <a:p>
            <a:r>
              <a:rPr lang="en-GB" sz="1400" b="1" dirty="0"/>
              <a:t>Anti-TNF (Infliximab or Adalimumab)</a:t>
            </a:r>
            <a:endParaRPr lang="en-GB" sz="1400" dirty="0"/>
          </a:p>
          <a:p>
            <a:pPr lvl="0"/>
            <a:r>
              <a:rPr lang="en-GB" sz="1400" dirty="0"/>
              <a:t>Demyelination</a:t>
            </a:r>
          </a:p>
          <a:p>
            <a:pPr lvl="0"/>
            <a:r>
              <a:rPr lang="en-GB" sz="1400" dirty="0"/>
              <a:t>Active tuberculosis</a:t>
            </a:r>
          </a:p>
          <a:p>
            <a:pPr lvl="0"/>
            <a:r>
              <a:rPr lang="en-GB" sz="1400" dirty="0"/>
              <a:t>Sepsis (requiring hospitalisation)</a:t>
            </a:r>
          </a:p>
          <a:p>
            <a:pPr lvl="0"/>
            <a:r>
              <a:rPr lang="en-GB" sz="1400" dirty="0"/>
              <a:t>Malignancy</a:t>
            </a:r>
          </a:p>
          <a:p>
            <a:pPr lvl="0"/>
            <a:r>
              <a:rPr lang="en-GB" sz="1400" dirty="0" smtClean="0"/>
              <a:t>Anaphylaxis</a:t>
            </a:r>
            <a:endParaRPr lang="en-GB" sz="1400" dirty="0"/>
          </a:p>
        </p:txBody>
      </p:sp>
    </p:spTree>
    <p:extLst>
      <p:ext uri="{BB962C8B-B14F-4D97-AF65-F5344CB8AC3E}">
        <p14:creationId xmlns:p14="http://schemas.microsoft.com/office/powerpoint/2010/main" val="10934633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Serious Adverse Events</a:t>
            </a:r>
            <a:endParaRPr lang="en-GB" dirty="0"/>
          </a:p>
        </p:txBody>
      </p:sp>
      <p:sp>
        <p:nvSpPr>
          <p:cNvPr id="3" name="Content Placeholder 2"/>
          <p:cNvSpPr>
            <a:spLocks noGrp="1"/>
          </p:cNvSpPr>
          <p:nvPr>
            <p:ph idx="1"/>
          </p:nvPr>
        </p:nvSpPr>
        <p:spPr>
          <a:xfrm>
            <a:off x="457200" y="1340768"/>
            <a:ext cx="8229600" cy="4968552"/>
          </a:xfrm>
        </p:spPr>
        <p:txBody>
          <a:bodyPr>
            <a:noAutofit/>
          </a:bodyPr>
          <a:lstStyle/>
          <a:p>
            <a:pPr marL="0" indent="0">
              <a:spcAft>
                <a:spcPts val="600"/>
              </a:spcAft>
              <a:buNone/>
            </a:pPr>
            <a:r>
              <a:rPr lang="en-US" sz="1600" dirty="0"/>
              <a:t>Any of the above adverse events that reach the criteria of serious should be recorded as serious adverse events</a:t>
            </a:r>
            <a:r>
              <a:rPr lang="en-US" sz="1600" dirty="0" smtClean="0"/>
              <a:t>.</a:t>
            </a:r>
            <a:endParaRPr lang="en-GB" sz="1600" dirty="0"/>
          </a:p>
          <a:p>
            <a:pPr marL="0" indent="0">
              <a:buNone/>
            </a:pPr>
            <a:r>
              <a:rPr lang="en-US" sz="1600" dirty="0"/>
              <a:t>The serious criteria are defined as:</a:t>
            </a:r>
            <a:endParaRPr lang="en-GB" sz="1600" dirty="0"/>
          </a:p>
          <a:p>
            <a:pPr lvl="0"/>
            <a:r>
              <a:rPr lang="en-US" sz="1600" dirty="0"/>
              <a:t>Results in death.</a:t>
            </a:r>
            <a:endParaRPr lang="en-GB" sz="1600" dirty="0"/>
          </a:p>
          <a:p>
            <a:pPr lvl="0"/>
            <a:r>
              <a:rPr lang="en-US" sz="1600" dirty="0"/>
              <a:t>Is life-threatening.</a:t>
            </a:r>
            <a:endParaRPr lang="en-GB" sz="1600" dirty="0"/>
          </a:p>
          <a:p>
            <a:pPr lvl="0"/>
            <a:r>
              <a:rPr lang="en-US" sz="1600" dirty="0"/>
              <a:t>Requires </a:t>
            </a:r>
            <a:r>
              <a:rPr lang="en-US" sz="1600" dirty="0" err="1"/>
              <a:t>hospitalisation</a:t>
            </a:r>
            <a:r>
              <a:rPr lang="en-US" sz="1600" dirty="0"/>
              <a:t> or prolongation of existing inpatients´ </a:t>
            </a:r>
            <a:r>
              <a:rPr lang="en-US" sz="1600" dirty="0" err="1"/>
              <a:t>hospitalisation</a:t>
            </a:r>
            <a:r>
              <a:rPr lang="en-US" sz="1600" dirty="0"/>
              <a:t>.</a:t>
            </a:r>
            <a:endParaRPr lang="en-GB" sz="1600" dirty="0"/>
          </a:p>
          <a:p>
            <a:pPr lvl="0"/>
            <a:r>
              <a:rPr lang="en-US" sz="1600" dirty="0"/>
              <a:t>Results in persistent or significant disability or incapacity.</a:t>
            </a:r>
            <a:endParaRPr lang="en-GB" sz="1600" dirty="0"/>
          </a:p>
          <a:p>
            <a:pPr lvl="0"/>
            <a:r>
              <a:rPr lang="en-US" sz="1600" dirty="0"/>
              <a:t>Results in a congenital anomaly or birth defect.</a:t>
            </a:r>
            <a:endParaRPr lang="en-GB" sz="1600" dirty="0"/>
          </a:p>
          <a:p>
            <a:pPr lvl="0"/>
            <a:r>
              <a:rPr lang="en-GB" sz="1600" dirty="0"/>
              <a:t>Is an important medical event - Some medical events may jeopardise the participant or may require an intervention to prevent one of the above characteristics/ consequences. Such events should also be considered as ‘serious’. </a:t>
            </a:r>
          </a:p>
          <a:p>
            <a:pPr marL="0" indent="0">
              <a:buNone/>
            </a:pPr>
            <a:r>
              <a:rPr lang="en-US" sz="1600" dirty="0"/>
              <a:t> </a:t>
            </a:r>
            <a:endParaRPr lang="en-GB" sz="1600" dirty="0"/>
          </a:p>
          <a:p>
            <a:pPr marL="0" indent="0">
              <a:buNone/>
            </a:pPr>
            <a:r>
              <a:rPr lang="en-US" sz="1600" b="1" dirty="0"/>
              <a:t>All deaths </a:t>
            </a:r>
            <a:r>
              <a:rPr lang="en-US" sz="1600" dirty="0"/>
              <a:t>during the trial regardless of cause should be recorded using a serious adverse event form.</a:t>
            </a:r>
            <a:endParaRPr lang="en-GB" sz="1600" dirty="0"/>
          </a:p>
          <a:p>
            <a:pPr marL="0" indent="0">
              <a:buNone/>
            </a:pPr>
            <a:r>
              <a:rPr lang="en-US" sz="1600" dirty="0"/>
              <a:t> </a:t>
            </a:r>
            <a:endParaRPr lang="en-GB" sz="1600" dirty="0"/>
          </a:p>
          <a:p>
            <a:pPr marL="0" indent="0">
              <a:buNone/>
            </a:pPr>
            <a:r>
              <a:rPr lang="en-US" sz="1600" dirty="0"/>
              <a:t>Life-threatening </a:t>
            </a:r>
            <a:r>
              <a:rPr lang="en-US" sz="1600" dirty="0" smtClean="0"/>
              <a:t>defines an </a:t>
            </a:r>
            <a:r>
              <a:rPr lang="en-US" sz="1600" dirty="0"/>
              <a:t>event in which the participant was at risk of death at the time of </a:t>
            </a:r>
            <a:r>
              <a:rPr lang="en-US" sz="1600" dirty="0" smtClean="0"/>
              <a:t>the event. It </a:t>
            </a:r>
            <a:r>
              <a:rPr lang="en-US" sz="1600" dirty="0"/>
              <a:t>does not refer to an event which hypothetically might have caused death if it were more severe</a:t>
            </a:r>
            <a:r>
              <a:rPr lang="en-US" sz="1600" dirty="0" smtClean="0"/>
              <a:t>.</a:t>
            </a:r>
            <a:endParaRPr lang="en-GB" sz="16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4368" y="41296"/>
            <a:ext cx="1224136" cy="867424"/>
          </a:xfrm>
          <a:prstGeom prst="rect">
            <a:avLst/>
          </a:prstGeom>
        </p:spPr>
      </p:pic>
    </p:spTree>
    <p:extLst>
      <p:ext uri="{BB962C8B-B14F-4D97-AF65-F5344CB8AC3E}">
        <p14:creationId xmlns:p14="http://schemas.microsoft.com/office/powerpoint/2010/main" val="6351950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4368" y="41296"/>
            <a:ext cx="1224136" cy="867424"/>
          </a:xfrm>
          <a:prstGeom prst="rect">
            <a:avLst/>
          </a:prstGeom>
        </p:spPr>
      </p:pic>
      <p:sp>
        <p:nvSpPr>
          <p:cNvPr id="2" name="Title 1"/>
          <p:cNvSpPr>
            <a:spLocks noGrp="1"/>
          </p:cNvSpPr>
          <p:nvPr>
            <p:ph type="title"/>
          </p:nvPr>
        </p:nvSpPr>
        <p:spPr/>
        <p:txBody>
          <a:bodyPr>
            <a:normAutofit fontScale="90000"/>
          </a:bodyPr>
          <a:lstStyle/>
          <a:p>
            <a:r>
              <a:rPr lang="en-GB" dirty="0" smtClean="0"/>
              <a:t>PROFILE - CRF completion guidelines</a:t>
            </a:r>
            <a:endParaRPr lang="en-GB" dirty="0"/>
          </a:p>
        </p:txBody>
      </p:sp>
      <p:sp>
        <p:nvSpPr>
          <p:cNvPr id="3" name="Content Placeholder 2"/>
          <p:cNvSpPr>
            <a:spLocks noGrp="1"/>
          </p:cNvSpPr>
          <p:nvPr>
            <p:ph idx="1"/>
          </p:nvPr>
        </p:nvSpPr>
        <p:spPr/>
        <p:txBody>
          <a:bodyPr>
            <a:normAutofit fontScale="62500" lnSpcReduction="20000"/>
          </a:bodyPr>
          <a:lstStyle/>
          <a:p>
            <a:pPr lvl="0"/>
            <a:r>
              <a:rPr lang="en-GB" dirty="0"/>
              <a:t>The current &amp; correct version of the CRF form must be completed.</a:t>
            </a:r>
          </a:p>
          <a:p>
            <a:r>
              <a:rPr lang="en-GB" dirty="0" smtClean="0"/>
              <a:t>Use Ticks</a:t>
            </a:r>
          </a:p>
          <a:p>
            <a:pPr lvl="0"/>
            <a:r>
              <a:rPr lang="en-GB" dirty="0"/>
              <a:t>All dates are to be completed in the sequence day/month/year (DD/MMM/YYYY) with the month written using </a:t>
            </a:r>
            <a:r>
              <a:rPr lang="en-GB" b="1" u="sng" dirty="0"/>
              <a:t>LETTERS</a:t>
            </a:r>
            <a:r>
              <a:rPr lang="en-GB" dirty="0"/>
              <a:t> not numbers </a:t>
            </a:r>
          </a:p>
          <a:p>
            <a:r>
              <a:rPr lang="en-US" dirty="0"/>
              <a:t>Enter a digit in each box provided, if three boxes are provided but only two are required please enter a preceding </a:t>
            </a:r>
            <a:r>
              <a:rPr lang="en-US" dirty="0" smtClean="0"/>
              <a:t>0</a:t>
            </a:r>
          </a:p>
          <a:p>
            <a:pPr lvl="0"/>
            <a:r>
              <a:rPr lang="en-GB" dirty="0"/>
              <a:t>Where data are not available </a:t>
            </a:r>
            <a:r>
              <a:rPr lang="en-GB" b="1" u="sng" dirty="0"/>
              <a:t>please do not leave the answer blank</a:t>
            </a:r>
            <a:r>
              <a:rPr lang="en-GB" dirty="0"/>
              <a:t> as this will create unnecessary data queries</a:t>
            </a:r>
          </a:p>
          <a:p>
            <a:pPr marL="0" lvl="0" indent="0">
              <a:buNone/>
            </a:pPr>
            <a:r>
              <a:rPr lang="en-GB" dirty="0" smtClean="0"/>
              <a:t>	Please </a:t>
            </a:r>
            <a:r>
              <a:rPr lang="en-GB" dirty="0"/>
              <a:t>include one of the following abbreviations instead:</a:t>
            </a:r>
          </a:p>
          <a:p>
            <a:pPr marL="0" lvl="0" indent="0">
              <a:buNone/>
            </a:pPr>
            <a:r>
              <a:rPr lang="en-GB" dirty="0" smtClean="0"/>
              <a:t>	NK </a:t>
            </a:r>
            <a:r>
              <a:rPr lang="en-GB" dirty="0"/>
              <a:t>= Not known</a:t>
            </a:r>
          </a:p>
          <a:p>
            <a:pPr marL="0" lvl="0" indent="0">
              <a:buNone/>
            </a:pPr>
            <a:r>
              <a:rPr lang="en-GB" dirty="0" smtClean="0"/>
              <a:t>	NA </a:t>
            </a:r>
            <a:r>
              <a:rPr lang="en-GB" dirty="0"/>
              <a:t>= Not applicable</a:t>
            </a:r>
          </a:p>
          <a:p>
            <a:pPr marL="0" lvl="0" indent="0">
              <a:buNone/>
            </a:pPr>
            <a:r>
              <a:rPr lang="en-GB" dirty="0" smtClean="0"/>
              <a:t>	ND </a:t>
            </a:r>
            <a:r>
              <a:rPr lang="en-GB" dirty="0"/>
              <a:t>= Not </a:t>
            </a:r>
            <a:r>
              <a:rPr lang="en-GB" dirty="0" smtClean="0"/>
              <a:t>done</a:t>
            </a:r>
          </a:p>
          <a:p>
            <a:r>
              <a:rPr lang="en-GB" dirty="0"/>
              <a:t>Errors should be crossed out with a single line (i.e. </a:t>
            </a:r>
            <a:r>
              <a:rPr lang="en-GB" strike="sngStrike" dirty="0"/>
              <a:t>mistake</a:t>
            </a:r>
            <a:r>
              <a:rPr lang="en-GB" dirty="0"/>
              <a:t>), the correction inserted and the change initialled and dated by the investigator or designee</a:t>
            </a:r>
          </a:p>
          <a:p>
            <a:pPr marL="0" lvl="0" indent="0">
              <a:buNone/>
            </a:pPr>
            <a:endParaRPr lang="en-GB" dirty="0"/>
          </a:p>
          <a:p>
            <a:endParaRPr lang="en-GB" dirty="0"/>
          </a:p>
        </p:txBody>
      </p:sp>
    </p:spTree>
    <p:extLst>
      <p:ext uri="{BB962C8B-B14F-4D97-AF65-F5344CB8AC3E}">
        <p14:creationId xmlns:p14="http://schemas.microsoft.com/office/powerpoint/2010/main" val="18917653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PROFILE – Data management</a:t>
            </a:r>
            <a:endParaRPr lang="en-GB" dirty="0"/>
          </a:p>
        </p:txBody>
      </p:sp>
      <p:sp>
        <p:nvSpPr>
          <p:cNvPr id="3" name="Content Placeholder 2"/>
          <p:cNvSpPr>
            <a:spLocks noGrp="1"/>
          </p:cNvSpPr>
          <p:nvPr>
            <p:ph idx="1"/>
          </p:nvPr>
        </p:nvSpPr>
        <p:spPr/>
        <p:txBody>
          <a:bodyPr>
            <a:normAutofit lnSpcReduction="10000"/>
          </a:bodyPr>
          <a:lstStyle/>
          <a:p>
            <a:r>
              <a:rPr lang="en-GB" dirty="0" smtClean="0"/>
              <a:t>Source data will be the patients medical records/trial notes kept at site </a:t>
            </a:r>
          </a:p>
          <a:p>
            <a:r>
              <a:rPr lang="en-GB" dirty="0" smtClean="0"/>
              <a:t>Screening CRF asap, by baseline visit</a:t>
            </a:r>
          </a:p>
          <a:p>
            <a:r>
              <a:rPr lang="en-GB" dirty="0" smtClean="0"/>
              <a:t>Baseline CRF within 4 weeks of visit</a:t>
            </a:r>
          </a:p>
          <a:p>
            <a:r>
              <a:rPr lang="en-GB" dirty="0" smtClean="0"/>
              <a:t>Other CRFs within </a:t>
            </a:r>
            <a:r>
              <a:rPr lang="en-GB" dirty="0"/>
              <a:t>5</a:t>
            </a:r>
            <a:r>
              <a:rPr lang="en-GB" dirty="0" smtClean="0"/>
              <a:t> weeks of visit</a:t>
            </a:r>
          </a:p>
          <a:p>
            <a:pPr marL="0" indent="0">
              <a:buNone/>
            </a:pPr>
            <a:endParaRPr lang="en-GB" dirty="0" smtClean="0"/>
          </a:p>
          <a:p>
            <a:r>
              <a:rPr lang="en-GB" dirty="0" smtClean="0"/>
              <a:t>Email scanned copies </a:t>
            </a:r>
            <a:r>
              <a:rPr lang="en-GB" dirty="0" smtClean="0">
                <a:hlinkClick r:id="rId3"/>
              </a:rPr>
              <a:t>add-tr.profile@nhs.net</a:t>
            </a:r>
            <a:endParaRPr lang="en-GB" dirty="0"/>
          </a:p>
          <a:p>
            <a:r>
              <a:rPr lang="en-GB" dirty="0" smtClean="0"/>
              <a:t>Original copies to site file</a:t>
            </a:r>
          </a:p>
          <a:p>
            <a:endParaRPr lang="en-GB" dirty="0"/>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84368" y="41296"/>
            <a:ext cx="1224136" cy="867424"/>
          </a:xfrm>
          <a:prstGeom prst="rect">
            <a:avLst/>
          </a:prstGeom>
        </p:spPr>
      </p:pic>
    </p:spTree>
    <p:extLst>
      <p:ext uri="{BB962C8B-B14F-4D97-AF65-F5344CB8AC3E}">
        <p14:creationId xmlns:p14="http://schemas.microsoft.com/office/powerpoint/2010/main" val="38450237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PROFILE – Monitoring</a:t>
            </a:r>
            <a:endParaRPr lang="en-GB" dirty="0"/>
          </a:p>
        </p:txBody>
      </p:sp>
      <p:sp>
        <p:nvSpPr>
          <p:cNvPr id="3" name="Content Placeholder 2"/>
          <p:cNvSpPr>
            <a:spLocks noGrp="1"/>
          </p:cNvSpPr>
          <p:nvPr>
            <p:ph idx="1"/>
          </p:nvPr>
        </p:nvSpPr>
        <p:spPr/>
        <p:txBody>
          <a:bodyPr/>
          <a:lstStyle/>
          <a:p>
            <a:r>
              <a:rPr lang="en-GB" dirty="0" smtClean="0"/>
              <a:t>On site monitoring with source data validation will be performed</a:t>
            </a:r>
          </a:p>
          <a:p>
            <a:pPr marL="0" indent="0">
              <a:buNone/>
            </a:pP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4368" y="41296"/>
            <a:ext cx="1224136" cy="867424"/>
          </a:xfrm>
          <a:prstGeom prst="rect">
            <a:avLst/>
          </a:prstGeom>
        </p:spPr>
      </p:pic>
    </p:spTree>
    <p:extLst>
      <p:ext uri="{BB962C8B-B14F-4D97-AF65-F5344CB8AC3E}">
        <p14:creationId xmlns:p14="http://schemas.microsoft.com/office/powerpoint/2010/main" val="819140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extBox 8"/>
          <p:cNvSpPr txBox="1">
            <a:spLocks noChangeArrowheads="1"/>
          </p:cNvSpPr>
          <p:nvPr/>
        </p:nvSpPr>
        <p:spPr bwMode="auto">
          <a:xfrm>
            <a:off x="4958209" y="6237312"/>
            <a:ext cx="4078287" cy="338137"/>
          </a:xfrm>
          <a:prstGeom prst="rect">
            <a:avLst/>
          </a:prstGeom>
          <a:noFill/>
          <a:ln w="9525">
            <a:noFill/>
            <a:miter lim="800000"/>
            <a:headEnd/>
            <a:tailEnd/>
          </a:ln>
        </p:spPr>
        <p:txBody>
          <a:bodyPr wrap="none">
            <a:spAutoFit/>
          </a:bodyPr>
          <a:lstStyle/>
          <a:p>
            <a:pPr fontAlgn="auto">
              <a:spcBef>
                <a:spcPts val="0"/>
              </a:spcBef>
              <a:spcAft>
                <a:spcPts val="0"/>
              </a:spcAft>
            </a:pPr>
            <a:r>
              <a:rPr lang="en-GB" sz="1600" b="1" i="1" dirty="0">
                <a:solidFill>
                  <a:srgbClr val="002060"/>
                </a:solidFill>
                <a:latin typeface="Calibri" pitchFamily="34" charset="0"/>
              </a:rPr>
              <a:t>Solberg et al. </a:t>
            </a:r>
            <a:r>
              <a:rPr lang="en-GB" sz="1600" b="1" i="1" dirty="0" err="1">
                <a:solidFill>
                  <a:srgbClr val="002060"/>
                </a:solidFill>
                <a:latin typeface="Calibri" pitchFamily="34" charset="0"/>
              </a:rPr>
              <a:t>Clin</a:t>
            </a:r>
            <a:r>
              <a:rPr lang="en-GB" sz="1600" b="1" i="1" dirty="0">
                <a:solidFill>
                  <a:srgbClr val="002060"/>
                </a:solidFill>
                <a:latin typeface="Calibri" pitchFamily="34" charset="0"/>
              </a:rPr>
              <a:t> </a:t>
            </a:r>
            <a:r>
              <a:rPr lang="en-GB" sz="1600" b="1" i="1" dirty="0" err="1">
                <a:solidFill>
                  <a:srgbClr val="002060"/>
                </a:solidFill>
                <a:latin typeface="Calibri" pitchFamily="34" charset="0"/>
              </a:rPr>
              <a:t>Gastroenterol</a:t>
            </a:r>
            <a:r>
              <a:rPr lang="en-GB" sz="1600" b="1" i="1" dirty="0">
                <a:solidFill>
                  <a:srgbClr val="002060"/>
                </a:solidFill>
                <a:latin typeface="Calibri" pitchFamily="34" charset="0"/>
              </a:rPr>
              <a:t> </a:t>
            </a:r>
            <a:r>
              <a:rPr lang="en-GB" sz="1600" b="1" i="1" dirty="0" err="1">
                <a:solidFill>
                  <a:srgbClr val="002060"/>
                </a:solidFill>
                <a:latin typeface="Calibri" pitchFamily="34" charset="0"/>
              </a:rPr>
              <a:t>Hepatol</a:t>
            </a:r>
            <a:r>
              <a:rPr lang="en-GB" sz="1600" b="1" i="1" dirty="0">
                <a:solidFill>
                  <a:srgbClr val="002060"/>
                </a:solidFill>
                <a:latin typeface="Calibri" pitchFamily="34" charset="0"/>
              </a:rPr>
              <a:t> 2007</a:t>
            </a:r>
          </a:p>
        </p:txBody>
      </p:sp>
      <p:sp>
        <p:nvSpPr>
          <p:cNvPr id="11" name="Rectangle 10"/>
          <p:cNvSpPr/>
          <p:nvPr/>
        </p:nvSpPr>
        <p:spPr>
          <a:xfrm flipV="1">
            <a:off x="0" y="0"/>
            <a:ext cx="9144000" cy="980728"/>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a:solidFill>
                <a:prstClr val="white"/>
              </a:solidFill>
            </a:endParaRPr>
          </a:p>
        </p:txBody>
      </p:sp>
      <p:sp>
        <p:nvSpPr>
          <p:cNvPr id="12" name="Title 3"/>
          <p:cNvSpPr>
            <a:spLocks noGrp="1"/>
          </p:cNvSpPr>
          <p:nvPr>
            <p:ph type="title"/>
          </p:nvPr>
        </p:nvSpPr>
        <p:spPr>
          <a:xfrm>
            <a:off x="230075" y="175624"/>
            <a:ext cx="8518843" cy="553998"/>
          </a:xfrm>
        </p:spPr>
        <p:txBody>
          <a:bodyPr>
            <a:noAutofit/>
          </a:bodyPr>
          <a:lstStyle/>
          <a:p>
            <a:pPr algn="l"/>
            <a:r>
              <a:rPr lang="en-GB" sz="3600" b="1" dirty="0" smtClean="0">
                <a:ln w="12700">
                  <a:solidFill>
                    <a:schemeClr val="tx2">
                      <a:lumMod val="50000"/>
                    </a:schemeClr>
                  </a:solidFill>
                  <a:prstDash val="solid"/>
                </a:ln>
                <a:solidFill>
                  <a:schemeClr val="bg1"/>
                </a:solidFill>
              </a:rPr>
              <a:t>Variable disease course....</a:t>
            </a:r>
            <a:endParaRPr lang="en-GB" sz="3600" b="1" dirty="0">
              <a:ln w="12700">
                <a:solidFill>
                  <a:schemeClr val="tx2">
                    <a:lumMod val="50000"/>
                  </a:schemeClr>
                </a:solidFill>
                <a:prstDash val="solid"/>
              </a:ln>
              <a:solidFill>
                <a:schemeClr val="bg1"/>
              </a:solidFill>
            </a:endParaRPr>
          </a:p>
        </p:txBody>
      </p:sp>
      <p:pic>
        <p:nvPicPr>
          <p:cNvPr id="1026" name="Picture 2"/>
          <p:cNvPicPr>
            <a:picLocks noChangeAspect="1" noChangeArrowheads="1"/>
          </p:cNvPicPr>
          <p:nvPr/>
        </p:nvPicPr>
        <p:blipFill>
          <a:blip r:embed="rId3" cstate="print"/>
          <a:srcRect r="11067" b="78145"/>
          <a:stretch>
            <a:fillRect/>
          </a:stretch>
        </p:blipFill>
        <p:spPr bwMode="auto">
          <a:xfrm>
            <a:off x="539552" y="1340768"/>
            <a:ext cx="3168352" cy="2088232"/>
          </a:xfrm>
          <a:prstGeom prst="rect">
            <a:avLst/>
          </a:prstGeom>
          <a:noFill/>
          <a:ln w="9525">
            <a:noFill/>
            <a:miter lim="800000"/>
            <a:headEnd/>
            <a:tailEnd/>
          </a:ln>
        </p:spPr>
      </p:pic>
      <p:pic>
        <p:nvPicPr>
          <p:cNvPr id="13" name="Picture 2"/>
          <p:cNvPicPr>
            <a:picLocks noChangeAspect="1" noChangeArrowheads="1"/>
          </p:cNvPicPr>
          <p:nvPr/>
        </p:nvPicPr>
        <p:blipFill>
          <a:blip r:embed="rId3" cstate="print"/>
          <a:srcRect l="4042" t="54295" r="13089" b="24603"/>
          <a:stretch>
            <a:fillRect/>
          </a:stretch>
        </p:blipFill>
        <p:spPr bwMode="auto">
          <a:xfrm>
            <a:off x="4716016" y="1340768"/>
            <a:ext cx="2952328" cy="2016224"/>
          </a:xfrm>
          <a:prstGeom prst="rect">
            <a:avLst/>
          </a:prstGeom>
          <a:noFill/>
          <a:ln w="9525">
            <a:noFill/>
            <a:miter lim="800000"/>
            <a:headEnd/>
            <a:tailEnd/>
          </a:ln>
        </p:spPr>
      </p:pic>
      <p:pic>
        <p:nvPicPr>
          <p:cNvPr id="14" name="Picture 2"/>
          <p:cNvPicPr>
            <a:picLocks noChangeAspect="1" noChangeArrowheads="1"/>
          </p:cNvPicPr>
          <p:nvPr/>
        </p:nvPicPr>
        <p:blipFill>
          <a:blip r:embed="rId3" cstate="print"/>
          <a:srcRect t="78034" r="13089"/>
          <a:stretch>
            <a:fillRect/>
          </a:stretch>
        </p:blipFill>
        <p:spPr bwMode="auto">
          <a:xfrm>
            <a:off x="4616244" y="3740277"/>
            <a:ext cx="3096344" cy="2098832"/>
          </a:xfrm>
          <a:prstGeom prst="rect">
            <a:avLst/>
          </a:prstGeom>
          <a:noFill/>
          <a:ln w="9525">
            <a:noFill/>
            <a:miter lim="800000"/>
            <a:headEnd/>
            <a:tailEnd/>
          </a:ln>
        </p:spPr>
      </p:pic>
      <p:pic>
        <p:nvPicPr>
          <p:cNvPr id="15" name="Picture 2"/>
          <p:cNvPicPr>
            <a:picLocks noChangeAspect="1" noChangeArrowheads="1"/>
          </p:cNvPicPr>
          <p:nvPr/>
        </p:nvPicPr>
        <p:blipFill>
          <a:blip r:embed="rId3" cstate="print"/>
          <a:srcRect t="25535" r="13324" b="50349"/>
          <a:stretch>
            <a:fillRect/>
          </a:stretch>
        </p:blipFill>
        <p:spPr bwMode="auto">
          <a:xfrm>
            <a:off x="547936" y="3524253"/>
            <a:ext cx="3087960" cy="2304256"/>
          </a:xfrm>
          <a:prstGeom prst="rect">
            <a:avLst/>
          </a:prstGeom>
          <a:noFill/>
          <a:ln w="9525">
            <a:noFill/>
            <a:miter lim="800000"/>
            <a:headEnd/>
            <a:tailEnd/>
          </a:ln>
        </p:spPr>
      </p:pic>
      <p:sp>
        <p:nvSpPr>
          <p:cNvPr id="16" name="TextBox 15"/>
          <p:cNvSpPr txBox="1"/>
          <p:nvPr/>
        </p:nvSpPr>
        <p:spPr>
          <a:xfrm>
            <a:off x="3222060" y="1844824"/>
            <a:ext cx="893193" cy="523220"/>
          </a:xfrm>
          <a:prstGeom prst="rect">
            <a:avLst/>
          </a:prstGeom>
          <a:noFill/>
          <a:ln w="38100">
            <a:solidFill>
              <a:schemeClr val="accent1"/>
            </a:solidFill>
          </a:ln>
        </p:spPr>
        <p:txBody>
          <a:bodyPr wrap="none" rtlCol="0">
            <a:spAutoFit/>
          </a:bodyPr>
          <a:lstStyle/>
          <a:p>
            <a:pPr fontAlgn="auto">
              <a:spcBef>
                <a:spcPts val="0"/>
              </a:spcBef>
              <a:spcAft>
                <a:spcPts val="0"/>
              </a:spcAft>
            </a:pPr>
            <a:r>
              <a:rPr lang="en-GB" sz="2800" b="1" dirty="0" smtClean="0">
                <a:solidFill>
                  <a:prstClr val="black"/>
                </a:solidFill>
                <a:latin typeface="Calibri"/>
              </a:rPr>
              <a:t>43 %</a:t>
            </a:r>
            <a:endParaRPr lang="en-GB" sz="2800" b="1" dirty="0">
              <a:solidFill>
                <a:prstClr val="black"/>
              </a:solidFill>
              <a:latin typeface="Calibri"/>
            </a:endParaRPr>
          </a:p>
        </p:txBody>
      </p:sp>
      <p:sp>
        <p:nvSpPr>
          <p:cNvPr id="17" name="TextBox 16"/>
          <p:cNvSpPr txBox="1"/>
          <p:nvPr/>
        </p:nvSpPr>
        <p:spPr>
          <a:xfrm>
            <a:off x="7524328" y="1844824"/>
            <a:ext cx="893193" cy="523220"/>
          </a:xfrm>
          <a:prstGeom prst="rect">
            <a:avLst/>
          </a:prstGeom>
          <a:noFill/>
          <a:ln w="38100">
            <a:solidFill>
              <a:schemeClr val="accent1"/>
            </a:solidFill>
          </a:ln>
        </p:spPr>
        <p:txBody>
          <a:bodyPr wrap="none" rtlCol="0">
            <a:spAutoFit/>
          </a:bodyPr>
          <a:lstStyle/>
          <a:p>
            <a:pPr fontAlgn="auto">
              <a:spcBef>
                <a:spcPts val="0"/>
              </a:spcBef>
              <a:spcAft>
                <a:spcPts val="0"/>
              </a:spcAft>
            </a:pPr>
            <a:r>
              <a:rPr lang="en-GB" sz="2800" b="1" dirty="0" smtClean="0">
                <a:solidFill>
                  <a:prstClr val="black"/>
                </a:solidFill>
                <a:latin typeface="Calibri"/>
              </a:rPr>
              <a:t>19 %</a:t>
            </a:r>
            <a:endParaRPr lang="en-GB" sz="2800" b="1" dirty="0">
              <a:solidFill>
                <a:prstClr val="black"/>
              </a:solidFill>
              <a:latin typeface="Calibri"/>
            </a:endParaRPr>
          </a:p>
        </p:txBody>
      </p:sp>
      <p:sp>
        <p:nvSpPr>
          <p:cNvPr id="18" name="TextBox 17"/>
          <p:cNvSpPr txBox="1"/>
          <p:nvPr/>
        </p:nvSpPr>
        <p:spPr>
          <a:xfrm>
            <a:off x="7524328" y="4365104"/>
            <a:ext cx="893193" cy="523220"/>
          </a:xfrm>
          <a:prstGeom prst="rect">
            <a:avLst/>
          </a:prstGeom>
          <a:noFill/>
          <a:ln w="38100">
            <a:solidFill>
              <a:schemeClr val="accent1"/>
            </a:solidFill>
          </a:ln>
        </p:spPr>
        <p:txBody>
          <a:bodyPr wrap="none" rtlCol="0">
            <a:spAutoFit/>
          </a:bodyPr>
          <a:lstStyle/>
          <a:p>
            <a:pPr fontAlgn="auto">
              <a:spcBef>
                <a:spcPts val="0"/>
              </a:spcBef>
              <a:spcAft>
                <a:spcPts val="0"/>
              </a:spcAft>
            </a:pPr>
            <a:r>
              <a:rPr lang="en-GB" sz="2800" b="1" dirty="0" smtClean="0">
                <a:solidFill>
                  <a:prstClr val="black"/>
                </a:solidFill>
                <a:latin typeface="Calibri"/>
              </a:rPr>
              <a:t>32 %</a:t>
            </a:r>
            <a:endParaRPr lang="en-GB" sz="2800" b="1" dirty="0">
              <a:solidFill>
                <a:prstClr val="black"/>
              </a:solidFill>
              <a:latin typeface="Calibri"/>
            </a:endParaRPr>
          </a:p>
        </p:txBody>
      </p:sp>
      <p:sp>
        <p:nvSpPr>
          <p:cNvPr id="19" name="TextBox 18"/>
          <p:cNvSpPr txBox="1"/>
          <p:nvPr/>
        </p:nvSpPr>
        <p:spPr>
          <a:xfrm>
            <a:off x="3262840" y="4350356"/>
            <a:ext cx="710451" cy="523220"/>
          </a:xfrm>
          <a:prstGeom prst="rect">
            <a:avLst/>
          </a:prstGeom>
          <a:noFill/>
          <a:ln w="38100">
            <a:solidFill>
              <a:schemeClr val="accent1"/>
            </a:solidFill>
          </a:ln>
        </p:spPr>
        <p:txBody>
          <a:bodyPr wrap="none" rtlCol="0">
            <a:spAutoFit/>
          </a:bodyPr>
          <a:lstStyle/>
          <a:p>
            <a:pPr fontAlgn="auto">
              <a:spcBef>
                <a:spcPts val="0"/>
              </a:spcBef>
              <a:spcAft>
                <a:spcPts val="0"/>
              </a:spcAft>
            </a:pPr>
            <a:r>
              <a:rPr lang="en-GB" sz="2800" b="1" dirty="0" smtClean="0">
                <a:solidFill>
                  <a:prstClr val="black"/>
                </a:solidFill>
                <a:latin typeface="Calibri"/>
              </a:rPr>
              <a:t>3 %</a:t>
            </a:r>
            <a:endParaRPr lang="en-GB" sz="2800" b="1" dirty="0">
              <a:solidFill>
                <a:prstClr val="black"/>
              </a:solidFill>
              <a:latin typeface="Calibri"/>
            </a:endParaRPr>
          </a:p>
        </p:txBody>
      </p:sp>
      <p:sp>
        <p:nvSpPr>
          <p:cNvPr id="20" name="Rectangle 19"/>
          <p:cNvSpPr/>
          <p:nvPr/>
        </p:nvSpPr>
        <p:spPr>
          <a:xfrm>
            <a:off x="4572000" y="1124744"/>
            <a:ext cx="3960440" cy="4968552"/>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a:solidFill>
                <a:prstClr val="white"/>
              </a:solidFill>
            </a:endParaRPr>
          </a:p>
        </p:txBody>
      </p:sp>
      <p:sp>
        <p:nvSpPr>
          <p:cNvPr id="21" name="Rectangle 20"/>
          <p:cNvSpPr/>
          <p:nvPr/>
        </p:nvSpPr>
        <p:spPr>
          <a:xfrm>
            <a:off x="395536" y="1124744"/>
            <a:ext cx="3960440" cy="2376264"/>
          </a:xfrm>
          <a:prstGeom prst="rect">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a:solidFill>
                <a:prstClr val="white"/>
              </a:solidFill>
            </a:endParaRPr>
          </a:p>
        </p:txBody>
      </p:sp>
      <p:pic>
        <p:nvPicPr>
          <p:cNvPr id="22" name="Picture 2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88377" y="-27384"/>
            <a:ext cx="1892135" cy="1340768"/>
          </a:xfrm>
          <a:prstGeom prst="rect">
            <a:avLst/>
          </a:prstGeom>
        </p:spPr>
      </p:pic>
    </p:spTree>
    <p:extLst>
      <p:ext uri="{BB962C8B-B14F-4D97-AF65-F5344CB8AC3E}">
        <p14:creationId xmlns:p14="http://schemas.microsoft.com/office/powerpoint/2010/main" val="1291416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483"/>
                                        </p:tgtEl>
                                        <p:attrNameLst>
                                          <p:attrName>style.visibility</p:attrName>
                                        </p:attrNameLst>
                                      </p:cBhvr>
                                      <p:to>
                                        <p:strVal val="visible"/>
                                      </p:to>
                                    </p:set>
                                    <p:animEffect transition="in" filter="fade">
                                      <p:cBhvr>
                                        <p:cTn id="7" dur="2000"/>
                                        <p:tgtEl>
                                          <p:spTgt spid="2048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2000"/>
                                        <p:tgtEl>
                                          <p:spTgt spid="2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p:bldP spid="20" grpId="0" animBg="1"/>
      <p:bldP spid="21"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67544" y="332656"/>
            <a:ext cx="8064896" cy="1152128"/>
          </a:xfrm>
          <a:noFill/>
        </p:spPr>
        <p:txBody>
          <a:bodyPr>
            <a:noAutofit/>
          </a:bodyPr>
          <a:lstStyle/>
          <a:p>
            <a:pPr algn="ctr"/>
            <a:r>
              <a:rPr lang="en-GB" sz="4400" dirty="0" smtClean="0">
                <a:latin typeface="+mn-lt"/>
              </a:rPr>
              <a:t>Common monitoring findings </a:t>
            </a:r>
            <a:endParaRPr lang="en-GB" sz="4400" dirty="0">
              <a:latin typeface="+mn-lt"/>
            </a:endParaRPr>
          </a:p>
        </p:txBody>
      </p:sp>
      <p:sp>
        <p:nvSpPr>
          <p:cNvPr id="6" name="Content Placeholder 5"/>
          <p:cNvSpPr>
            <a:spLocks noGrp="1"/>
          </p:cNvSpPr>
          <p:nvPr>
            <p:ph idx="1"/>
          </p:nvPr>
        </p:nvSpPr>
        <p:spPr>
          <a:xfrm>
            <a:off x="395536" y="1775788"/>
            <a:ext cx="8280920" cy="4749556"/>
          </a:xfrm>
          <a:noFill/>
          <a:ln>
            <a:noFill/>
          </a:ln>
          <a:effectLst/>
        </p:spPr>
        <p:style>
          <a:lnRef idx="1">
            <a:schemeClr val="accent1"/>
          </a:lnRef>
          <a:fillRef idx="2">
            <a:schemeClr val="accent1"/>
          </a:fillRef>
          <a:effectRef idx="1">
            <a:schemeClr val="accent1"/>
          </a:effectRef>
          <a:fontRef idx="minor">
            <a:schemeClr val="dk1"/>
          </a:fontRef>
        </p:style>
        <p:txBody>
          <a:bodyPr/>
          <a:lstStyle/>
          <a:p>
            <a:pPr marL="0" indent="0" eaLnBrk="1" fontAlgn="auto" hangingPunct="1">
              <a:spcBef>
                <a:spcPts val="0"/>
              </a:spcBef>
              <a:spcAft>
                <a:spcPts val="0"/>
              </a:spcAft>
              <a:buNone/>
              <a:defRPr/>
            </a:pPr>
            <a:r>
              <a:rPr lang="en-GB" sz="2800" b="1" dirty="0">
                <a:ea typeface="Verdana" panose="020B0604030504040204" pitchFamily="34" charset="0"/>
                <a:cs typeface="Verdana" panose="020B0604030504040204" pitchFamily="34" charset="0"/>
              </a:rPr>
              <a:t>Source data - </a:t>
            </a:r>
            <a:r>
              <a:rPr lang="en-GB" sz="2800" b="1" dirty="0" smtClean="0">
                <a:ea typeface="Verdana" panose="020B0604030504040204" pitchFamily="34" charset="0"/>
                <a:cs typeface="Verdana" panose="020B0604030504040204" pitchFamily="34" charset="0"/>
              </a:rPr>
              <a:t>a </a:t>
            </a:r>
            <a:r>
              <a:rPr lang="en-GB" sz="2800" b="1" dirty="0">
                <a:ea typeface="Verdana" panose="020B0604030504040204" pitchFamily="34" charset="0"/>
                <a:cs typeface="Verdana" panose="020B0604030504040204" pitchFamily="34" charset="0"/>
              </a:rPr>
              <a:t>reminder</a:t>
            </a:r>
            <a:endParaRPr lang="en-GB" sz="2800" b="1" dirty="0" smtClean="0">
              <a:ea typeface="Verdana" panose="020B0604030504040204" pitchFamily="34" charset="0"/>
              <a:cs typeface="Verdana" panose="020B0604030504040204" pitchFamily="34" charset="0"/>
            </a:endParaRPr>
          </a:p>
          <a:p>
            <a:pPr marL="0" indent="0">
              <a:lnSpc>
                <a:spcPct val="150000"/>
              </a:lnSpc>
              <a:spcBef>
                <a:spcPts val="1200"/>
              </a:spcBef>
              <a:spcAft>
                <a:spcPts val="1200"/>
              </a:spcAft>
              <a:buNone/>
            </a:pPr>
            <a:r>
              <a:rPr lang="en-GB" sz="2400" dirty="0">
                <a:ea typeface="Verdana" panose="020B0604030504040204" pitchFamily="34" charset="0"/>
                <a:cs typeface="Verdana" panose="020B0604030504040204" pitchFamily="34" charset="0"/>
              </a:rPr>
              <a:t>“The investigator should maintain adequate and accurate source documents and trial records that include all pertinent observations on each of the site’s trial subjects. </a:t>
            </a:r>
            <a:r>
              <a:rPr lang="en-GB" sz="2400" b="1" dirty="0">
                <a:ea typeface="Verdana" panose="020B0604030504040204" pitchFamily="34" charset="0"/>
                <a:cs typeface="Verdana" panose="020B0604030504040204" pitchFamily="34" charset="0"/>
              </a:rPr>
              <a:t>Source data should be attributable, legible, contemporaneous, original, accurate, and complete. </a:t>
            </a:r>
            <a:r>
              <a:rPr lang="en-GB" sz="2400" dirty="0">
                <a:ea typeface="Verdana" panose="020B0604030504040204" pitchFamily="34" charset="0"/>
                <a:cs typeface="Verdana" panose="020B0604030504040204" pitchFamily="34" charset="0"/>
              </a:rPr>
              <a:t>Changes to source data should be traceable, should not obscure the original entry and should be explained if necessary (e.g., via an audit trail).” - </a:t>
            </a:r>
            <a:r>
              <a:rPr lang="en-GB" sz="2400" b="1" i="1" dirty="0">
                <a:ea typeface="Verdana" panose="020B0604030504040204" pitchFamily="34" charset="0"/>
                <a:cs typeface="Verdana" panose="020B0604030504040204" pitchFamily="34" charset="0"/>
              </a:rPr>
              <a:t>ICH GCP </a:t>
            </a:r>
            <a:r>
              <a:rPr lang="en-GB" sz="2400" b="1" i="1" dirty="0" smtClean="0">
                <a:ea typeface="Verdana" panose="020B0604030504040204" pitchFamily="34" charset="0"/>
                <a:cs typeface="Verdana" panose="020B0604030504040204" pitchFamily="34" charset="0"/>
              </a:rPr>
              <a:t>E6(R2)</a:t>
            </a:r>
          </a:p>
          <a:p>
            <a:pPr marL="0" indent="0">
              <a:lnSpc>
                <a:spcPct val="150000"/>
              </a:lnSpc>
              <a:spcBef>
                <a:spcPts val="0"/>
              </a:spcBef>
              <a:spcAft>
                <a:spcPts val="0"/>
              </a:spcAft>
              <a:buNone/>
            </a:pPr>
            <a:endParaRPr lang="en-GB" sz="1600" dirty="0" smtClean="0"/>
          </a:p>
          <a:p>
            <a:pPr marL="0" indent="0">
              <a:lnSpc>
                <a:spcPct val="150000"/>
              </a:lnSpc>
              <a:spcBef>
                <a:spcPts val="0"/>
              </a:spcBef>
              <a:spcAft>
                <a:spcPts val="0"/>
              </a:spcAft>
              <a:buNone/>
            </a:pPr>
            <a:endParaRPr lang="en-GB" sz="1600" dirty="0"/>
          </a:p>
          <a:p>
            <a:pPr marL="0" indent="0">
              <a:lnSpc>
                <a:spcPct val="150000"/>
              </a:lnSpc>
              <a:spcBef>
                <a:spcPts val="1200"/>
              </a:spcBef>
              <a:spcAft>
                <a:spcPts val="1200"/>
              </a:spcAft>
              <a:buNone/>
            </a:pPr>
            <a:endParaRPr lang="en-GB" sz="1600" dirty="0" smtClean="0"/>
          </a:p>
          <a:p>
            <a:pPr marL="0" indent="0">
              <a:lnSpc>
                <a:spcPct val="150000"/>
              </a:lnSpc>
              <a:spcBef>
                <a:spcPts val="1200"/>
              </a:spcBef>
              <a:spcAft>
                <a:spcPts val="1200"/>
              </a:spcAft>
              <a:buNone/>
            </a:pPr>
            <a:endParaRPr lang="en-GB" sz="1600" dirty="0"/>
          </a:p>
          <a:p>
            <a:pPr marL="0" indent="0">
              <a:lnSpc>
                <a:spcPct val="150000"/>
              </a:lnSpc>
              <a:spcBef>
                <a:spcPts val="1200"/>
              </a:spcBef>
              <a:spcAft>
                <a:spcPts val="1200"/>
              </a:spcAft>
              <a:buNone/>
            </a:pPr>
            <a:endParaRPr lang="en-GB" sz="1600" b="1" i="1" dirty="0">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buFont typeface="Arial" pitchFamily="34" charset="0"/>
              <a:buChar char="•"/>
            </a:pPr>
            <a:endParaRPr lang="en-GB" sz="1600" dirty="0">
              <a:latin typeface="Verdana" panose="020B0604030504040204" pitchFamily="34" charset="0"/>
              <a:ea typeface="Verdana" panose="020B0604030504040204" pitchFamily="34" charset="0"/>
              <a:cs typeface="Verdana" panose="020B0604030504040204" pitchFamily="34" charset="0"/>
            </a:endParaRPr>
          </a:p>
          <a:p>
            <a:pPr>
              <a:buFont typeface="Arial" pitchFamily="34" charset="0"/>
              <a:buChar char="•"/>
            </a:pPr>
            <a:endParaRPr lang="en-GB" sz="1600"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a:p>
            <a:pPr lvl="1">
              <a:buFont typeface="Arial" panose="020B0604020202020204" pitchFamily="34" charset="0"/>
              <a:buChar char="•"/>
            </a:pPr>
            <a:endParaRPr lang="en-GB" sz="1600"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84368" y="41296"/>
            <a:ext cx="1224136" cy="867424"/>
          </a:xfrm>
          <a:prstGeom prst="rect">
            <a:avLst/>
          </a:prstGeom>
        </p:spPr>
      </p:pic>
    </p:spTree>
    <p:extLst>
      <p:ext uri="{BB962C8B-B14F-4D97-AF65-F5344CB8AC3E}">
        <p14:creationId xmlns:p14="http://schemas.microsoft.com/office/powerpoint/2010/main" val="23274565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11560" y="1628800"/>
            <a:ext cx="7992888" cy="4749556"/>
          </a:xfrm>
          <a:noFill/>
          <a:ln>
            <a:noFill/>
          </a:ln>
          <a:effectLst/>
        </p:spPr>
        <p:style>
          <a:lnRef idx="1">
            <a:schemeClr val="accent1"/>
          </a:lnRef>
          <a:fillRef idx="2">
            <a:schemeClr val="accent1"/>
          </a:fillRef>
          <a:effectRef idx="1">
            <a:schemeClr val="accent1"/>
          </a:effectRef>
          <a:fontRef idx="minor">
            <a:schemeClr val="dk1"/>
          </a:fontRef>
        </p:style>
        <p:txBody>
          <a:bodyPr/>
          <a:lstStyle/>
          <a:p>
            <a:pPr marL="0" indent="0" eaLnBrk="1" fontAlgn="auto" hangingPunct="1">
              <a:spcBef>
                <a:spcPts val="0"/>
              </a:spcBef>
              <a:spcAft>
                <a:spcPts val="0"/>
              </a:spcAft>
              <a:buNone/>
              <a:defRPr/>
            </a:pPr>
            <a:r>
              <a:rPr lang="en-GB" sz="2400" b="1" dirty="0">
                <a:ea typeface="Verdana" panose="020B0604030504040204" pitchFamily="34" charset="0"/>
                <a:cs typeface="Verdana" panose="020B0604030504040204" pitchFamily="34" charset="0"/>
              </a:rPr>
              <a:t>Source data </a:t>
            </a:r>
            <a:r>
              <a:rPr lang="en-GB" sz="2400" b="1" dirty="0" smtClean="0">
                <a:ea typeface="Verdana" panose="020B0604030504040204" pitchFamily="34" charset="0"/>
                <a:cs typeface="Verdana" panose="020B0604030504040204" pitchFamily="34" charset="0"/>
              </a:rPr>
              <a:t>findings</a:t>
            </a:r>
          </a:p>
          <a:p>
            <a:pPr>
              <a:spcBef>
                <a:spcPts val="600"/>
              </a:spcBef>
              <a:spcAft>
                <a:spcPts val="600"/>
              </a:spcAft>
              <a:buFont typeface="Arial" pitchFamily="34" charset="0"/>
              <a:buChar char="•"/>
            </a:pPr>
            <a:r>
              <a:rPr lang="en-GB" sz="2000" dirty="0" smtClean="0">
                <a:solidFill>
                  <a:schemeClr val="tx1"/>
                </a:solidFill>
                <a:ea typeface="Verdana" panose="020B0604030504040204" pitchFamily="34" charset="0"/>
                <a:cs typeface="Verdana" panose="020B0604030504040204" pitchFamily="34" charset="0"/>
              </a:rPr>
              <a:t>Paper source without initials and date – NOT ATTRIBUTABLE</a:t>
            </a:r>
          </a:p>
          <a:p>
            <a:pPr>
              <a:spcBef>
                <a:spcPts val="600"/>
              </a:spcBef>
              <a:spcAft>
                <a:spcPts val="600"/>
              </a:spcAft>
              <a:buFont typeface="Arial" pitchFamily="34" charset="0"/>
              <a:buChar char="•"/>
            </a:pPr>
            <a:r>
              <a:rPr lang="en-GB" sz="2000" dirty="0" smtClean="0">
                <a:solidFill>
                  <a:schemeClr val="tx1"/>
                </a:solidFill>
                <a:ea typeface="Verdana" panose="020B0604030504040204" pitchFamily="34" charset="0"/>
                <a:cs typeface="Verdana" panose="020B0604030504040204" pitchFamily="34" charset="0"/>
              </a:rPr>
              <a:t>INACCURATE </a:t>
            </a:r>
            <a:r>
              <a:rPr lang="en-GB" sz="2000" dirty="0">
                <a:solidFill>
                  <a:schemeClr val="tx1"/>
                </a:solidFill>
                <a:ea typeface="Verdana" panose="020B0604030504040204" pitchFamily="34" charset="0"/>
                <a:cs typeface="Verdana" panose="020B0604030504040204" pitchFamily="34" charset="0"/>
              </a:rPr>
              <a:t>source data</a:t>
            </a:r>
          </a:p>
          <a:p>
            <a:pPr marL="0" indent="0">
              <a:spcBef>
                <a:spcPts val="600"/>
              </a:spcBef>
              <a:spcAft>
                <a:spcPts val="600"/>
              </a:spcAft>
              <a:buNone/>
            </a:pPr>
            <a:r>
              <a:rPr lang="en-GB" sz="2000" dirty="0">
                <a:solidFill>
                  <a:schemeClr val="tx1"/>
                </a:solidFill>
                <a:ea typeface="Verdana" panose="020B0604030504040204" pitchFamily="34" charset="0"/>
                <a:cs typeface="Verdana" panose="020B0604030504040204" pitchFamily="34" charset="0"/>
              </a:rPr>
              <a:t>	</a:t>
            </a:r>
            <a:r>
              <a:rPr lang="en-GB" sz="2000" dirty="0" smtClean="0">
                <a:solidFill>
                  <a:schemeClr val="tx1"/>
                </a:solidFill>
                <a:ea typeface="Verdana" panose="020B0604030504040204" pitchFamily="34" charset="0"/>
                <a:cs typeface="Verdana" panose="020B0604030504040204" pitchFamily="34" charset="0"/>
              </a:rPr>
              <a:t>      </a:t>
            </a:r>
            <a:r>
              <a:rPr lang="en-GB" sz="2000" dirty="0">
                <a:solidFill>
                  <a:schemeClr val="tx1"/>
                </a:solidFill>
                <a:ea typeface="Verdana" panose="020B0604030504040204" pitchFamily="34" charset="0"/>
                <a:cs typeface="Verdana" panose="020B0604030504040204" pitchFamily="34" charset="0"/>
              </a:rPr>
              <a:t>“ </a:t>
            </a:r>
            <a:r>
              <a:rPr lang="en-GB" sz="2000" dirty="0" err="1">
                <a:solidFill>
                  <a:schemeClr val="tx1"/>
                </a:solidFill>
                <a:ea typeface="Verdana" panose="020B0604030504040204" pitchFamily="34" charset="0"/>
                <a:cs typeface="Verdana" panose="020B0604030504040204" pitchFamily="34" charset="0"/>
              </a:rPr>
              <a:t>Pt</a:t>
            </a:r>
            <a:r>
              <a:rPr lang="en-GB" sz="2000" dirty="0">
                <a:solidFill>
                  <a:schemeClr val="tx1"/>
                </a:solidFill>
                <a:ea typeface="Verdana" panose="020B0604030504040204" pitchFamily="34" charset="0"/>
                <a:cs typeface="Verdana" panose="020B0604030504040204" pitchFamily="34" charset="0"/>
              </a:rPr>
              <a:t> XXX consented to (trial name) - 3/</a:t>
            </a:r>
            <a:r>
              <a:rPr lang="en-GB" sz="2800" dirty="0">
                <a:solidFill>
                  <a:srgbClr val="FF0000"/>
                </a:solidFill>
              </a:rPr>
              <a:t>02</a:t>
            </a:r>
            <a:r>
              <a:rPr lang="en-GB" sz="2000" dirty="0">
                <a:solidFill>
                  <a:schemeClr val="tx1"/>
                </a:solidFill>
                <a:ea typeface="Verdana" panose="020B0604030504040204" pitchFamily="34" charset="0"/>
                <a:cs typeface="Verdana" panose="020B0604030504040204" pitchFamily="34" charset="0"/>
              </a:rPr>
              <a:t>/15”  </a:t>
            </a:r>
          </a:p>
          <a:p>
            <a:pPr marL="0" indent="0">
              <a:spcBef>
                <a:spcPts val="600"/>
              </a:spcBef>
              <a:spcAft>
                <a:spcPts val="600"/>
              </a:spcAft>
              <a:buNone/>
            </a:pPr>
            <a:r>
              <a:rPr lang="en-GB" sz="2000" dirty="0">
                <a:solidFill>
                  <a:schemeClr val="tx1"/>
                </a:solidFill>
                <a:ea typeface="Verdana" panose="020B0604030504040204" pitchFamily="34" charset="0"/>
                <a:cs typeface="Verdana" panose="020B0604030504040204" pitchFamily="34" charset="0"/>
              </a:rPr>
              <a:t>     </a:t>
            </a:r>
            <a:r>
              <a:rPr lang="en-GB" sz="2000" dirty="0" smtClean="0">
                <a:solidFill>
                  <a:schemeClr val="tx1"/>
                </a:solidFill>
                <a:ea typeface="Verdana" panose="020B0604030504040204" pitchFamily="34" charset="0"/>
                <a:cs typeface="Verdana" panose="020B0604030504040204" pitchFamily="34" charset="0"/>
              </a:rPr>
              <a:t>	      </a:t>
            </a:r>
            <a:r>
              <a:rPr lang="en-GB" sz="2000" dirty="0">
                <a:solidFill>
                  <a:schemeClr val="tx1"/>
                </a:solidFill>
                <a:ea typeface="Verdana" panose="020B0604030504040204" pitchFamily="34" charset="0"/>
                <a:cs typeface="Verdana" panose="020B0604030504040204" pitchFamily="34" charset="0"/>
              </a:rPr>
              <a:t>“ To start (trial name) treatment - </a:t>
            </a:r>
            <a:r>
              <a:rPr lang="en-GB" sz="2000" dirty="0" smtClean="0">
                <a:solidFill>
                  <a:schemeClr val="tx1"/>
                </a:solidFill>
                <a:ea typeface="Verdana" panose="020B0604030504040204" pitchFamily="34" charset="0"/>
                <a:cs typeface="Verdana" panose="020B0604030504040204" pitchFamily="34" charset="0"/>
              </a:rPr>
              <a:t>9/</a:t>
            </a:r>
            <a:r>
              <a:rPr lang="en-GB" sz="2000" dirty="0" smtClean="0">
                <a:solidFill>
                  <a:srgbClr val="FF0000"/>
                </a:solidFill>
                <a:ea typeface="Verdana" panose="020B0604030504040204" pitchFamily="34" charset="0"/>
                <a:cs typeface="Verdana" panose="020B0604030504040204" pitchFamily="34" charset="0"/>
              </a:rPr>
              <a:t>01</a:t>
            </a:r>
            <a:r>
              <a:rPr lang="en-GB" sz="2000" dirty="0" smtClean="0">
                <a:solidFill>
                  <a:schemeClr val="tx1"/>
                </a:solidFill>
                <a:ea typeface="Verdana" panose="020B0604030504040204" pitchFamily="34" charset="0"/>
                <a:cs typeface="Verdana" panose="020B0604030504040204" pitchFamily="34" charset="0"/>
              </a:rPr>
              <a:t>/15”</a:t>
            </a:r>
          </a:p>
          <a:p>
            <a:pPr>
              <a:spcBef>
                <a:spcPts val="600"/>
              </a:spcBef>
              <a:spcAft>
                <a:spcPts val="600"/>
              </a:spcAft>
              <a:buFont typeface="Arial" pitchFamily="34" charset="0"/>
              <a:buChar char="•"/>
            </a:pPr>
            <a:endParaRPr lang="en-GB" sz="2000" dirty="0" smtClean="0">
              <a:solidFill>
                <a:schemeClr val="tx1"/>
              </a:solidFill>
              <a:ea typeface="Verdana" panose="020B0604030504040204" pitchFamily="34" charset="0"/>
              <a:cs typeface="Verdana" panose="020B0604030504040204" pitchFamily="34" charset="0"/>
            </a:endParaRPr>
          </a:p>
          <a:p>
            <a:pPr>
              <a:spcBef>
                <a:spcPts val="600"/>
              </a:spcBef>
              <a:spcAft>
                <a:spcPts val="600"/>
              </a:spcAft>
              <a:buFont typeface="Arial" pitchFamily="34" charset="0"/>
              <a:buChar char="•"/>
            </a:pPr>
            <a:r>
              <a:rPr lang="en-GB" sz="2000" dirty="0" smtClean="0">
                <a:solidFill>
                  <a:schemeClr val="tx1"/>
                </a:solidFill>
                <a:ea typeface="Verdana" panose="020B0604030504040204" pitchFamily="34" charset="0"/>
                <a:cs typeface="Verdana" panose="020B0604030504040204" pitchFamily="34" charset="0"/>
              </a:rPr>
              <a:t>INCOMPLETE: Inadequate </a:t>
            </a:r>
            <a:r>
              <a:rPr lang="en-GB" sz="2000" dirty="0">
                <a:solidFill>
                  <a:schemeClr val="tx1"/>
                </a:solidFill>
                <a:ea typeface="Verdana" panose="020B0604030504040204" pitchFamily="34" charset="0"/>
                <a:cs typeface="Verdana" panose="020B0604030504040204" pitchFamily="34" charset="0"/>
              </a:rPr>
              <a:t>or unclear documentation of patient visits and assessments. </a:t>
            </a:r>
          </a:p>
          <a:p>
            <a:pPr lvl="1">
              <a:spcBef>
                <a:spcPts val="600"/>
              </a:spcBef>
              <a:spcAft>
                <a:spcPts val="600"/>
              </a:spcAft>
              <a:buFont typeface="Arial" pitchFamily="34" charset="0"/>
              <a:buChar char="•"/>
            </a:pPr>
            <a:r>
              <a:rPr lang="en-GB" sz="2000" i="1" dirty="0" err="1" smtClean="0">
                <a:ea typeface="Verdana" panose="020B0604030504040204" pitchFamily="34" charset="0"/>
                <a:cs typeface="Verdana" panose="020B0604030504040204" pitchFamily="34" charset="0"/>
              </a:rPr>
              <a:t>Eg</a:t>
            </a:r>
            <a:r>
              <a:rPr lang="en-GB" sz="2000" i="1" dirty="0" smtClean="0">
                <a:ea typeface="Verdana" panose="020B0604030504040204" pitchFamily="34" charset="0"/>
                <a:cs typeface="Verdana" panose="020B0604030504040204" pitchFamily="34" charset="0"/>
              </a:rPr>
              <a:t>.</a:t>
            </a:r>
            <a:r>
              <a:rPr lang="en-GB" sz="2000" dirty="0" smtClean="0">
                <a:ea typeface="Verdana" panose="020B0604030504040204" pitchFamily="34" charset="0"/>
                <a:cs typeface="Verdana" panose="020B0604030504040204" pitchFamily="34" charset="0"/>
              </a:rPr>
              <a:t> Eligibility </a:t>
            </a:r>
            <a:r>
              <a:rPr lang="en-GB" sz="2000" dirty="0">
                <a:ea typeface="Verdana" panose="020B0604030504040204" pitchFamily="34" charset="0"/>
                <a:cs typeface="Verdana" panose="020B0604030504040204" pitchFamily="34" charset="0"/>
              </a:rPr>
              <a:t>review and outcome unclear</a:t>
            </a:r>
          </a:p>
          <a:p>
            <a:pPr lvl="1">
              <a:spcBef>
                <a:spcPts val="600"/>
              </a:spcBef>
              <a:spcAft>
                <a:spcPts val="600"/>
              </a:spcAft>
              <a:buFont typeface="Arial" pitchFamily="34" charset="0"/>
              <a:buChar char="•"/>
            </a:pPr>
            <a:r>
              <a:rPr lang="en-GB" sz="2000" i="1" dirty="0" err="1" smtClean="0">
                <a:solidFill>
                  <a:schemeClr val="tx1"/>
                </a:solidFill>
                <a:ea typeface="Verdana" panose="020B0604030504040204" pitchFamily="34" charset="0"/>
                <a:cs typeface="Verdana" panose="020B0604030504040204" pitchFamily="34" charset="0"/>
              </a:rPr>
              <a:t>Eg</a:t>
            </a:r>
            <a:r>
              <a:rPr lang="en-GB" sz="2000" i="1" dirty="0">
                <a:solidFill>
                  <a:schemeClr val="tx1"/>
                </a:solidFill>
                <a:ea typeface="Verdana" panose="020B0604030504040204" pitchFamily="34" charset="0"/>
                <a:cs typeface="Verdana" panose="020B0604030504040204" pitchFamily="34" charset="0"/>
              </a:rPr>
              <a:t>.</a:t>
            </a:r>
            <a:r>
              <a:rPr lang="en-GB" sz="2000" dirty="0">
                <a:solidFill>
                  <a:schemeClr val="tx1"/>
                </a:solidFill>
                <a:ea typeface="Verdana" panose="020B0604030504040204" pitchFamily="34" charset="0"/>
                <a:cs typeface="Verdana" panose="020B0604030504040204" pitchFamily="34" charset="0"/>
              </a:rPr>
              <a:t> </a:t>
            </a:r>
            <a:r>
              <a:rPr lang="en-GB" sz="2000" dirty="0" smtClean="0">
                <a:solidFill>
                  <a:schemeClr val="tx1"/>
                </a:solidFill>
                <a:ea typeface="Verdana" panose="020B0604030504040204" pitchFamily="34" charset="0"/>
                <a:cs typeface="Verdana" panose="020B0604030504040204" pitchFamily="34" charset="0"/>
              </a:rPr>
              <a:t>No </a:t>
            </a:r>
            <a:r>
              <a:rPr lang="en-GB" sz="2000" dirty="0">
                <a:solidFill>
                  <a:schemeClr val="tx1"/>
                </a:solidFill>
                <a:ea typeface="Verdana" panose="020B0604030504040204" pitchFamily="34" charset="0"/>
                <a:cs typeface="Verdana" panose="020B0604030504040204" pitchFamily="34" charset="0"/>
              </a:rPr>
              <a:t>Trial Visit number </a:t>
            </a:r>
            <a:r>
              <a:rPr lang="en-GB" sz="2000" dirty="0" smtClean="0">
                <a:solidFill>
                  <a:schemeClr val="tx1"/>
                </a:solidFill>
                <a:ea typeface="Verdana" panose="020B0604030504040204" pitchFamily="34" charset="0"/>
                <a:cs typeface="Verdana" panose="020B0604030504040204" pitchFamily="34" charset="0"/>
              </a:rPr>
              <a:t>/ no documentation of AEs or </a:t>
            </a:r>
            <a:r>
              <a:rPr lang="en-GB" sz="2000" dirty="0" err="1" smtClean="0">
                <a:solidFill>
                  <a:schemeClr val="tx1"/>
                </a:solidFill>
                <a:ea typeface="Verdana" panose="020B0604030504040204" pitchFamily="34" charset="0"/>
                <a:cs typeface="Verdana" panose="020B0604030504040204" pitchFamily="34" charset="0"/>
              </a:rPr>
              <a:t>Conmeds</a:t>
            </a:r>
            <a:endParaRPr lang="en-GB" sz="2000" dirty="0">
              <a:solidFill>
                <a:schemeClr val="tx1"/>
              </a:solidFill>
              <a:ea typeface="Verdana" panose="020B0604030504040204" pitchFamily="34" charset="0"/>
              <a:cs typeface="Verdana" panose="020B0604030504040204" pitchFamily="34" charset="0"/>
            </a:endParaRPr>
          </a:p>
          <a:p>
            <a:pPr>
              <a:spcBef>
                <a:spcPts val="600"/>
              </a:spcBef>
              <a:spcAft>
                <a:spcPts val="600"/>
              </a:spcAft>
              <a:buFont typeface="Arial" pitchFamily="34" charset="0"/>
              <a:buChar char="•"/>
            </a:pPr>
            <a:endParaRPr lang="en-GB" sz="1600" dirty="0">
              <a:latin typeface="Verdana" panose="020B0604030504040204" pitchFamily="34" charset="0"/>
              <a:ea typeface="Verdana" panose="020B0604030504040204" pitchFamily="34" charset="0"/>
              <a:cs typeface="Verdana" panose="020B0604030504040204" pitchFamily="34" charset="0"/>
            </a:endParaRPr>
          </a:p>
          <a:p>
            <a:pPr>
              <a:buFont typeface="Arial" pitchFamily="34" charset="0"/>
              <a:buChar char="•"/>
            </a:pPr>
            <a:endParaRPr lang="en-GB" sz="1600"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a:p>
            <a:pPr lvl="1">
              <a:buFont typeface="Arial" panose="020B0604020202020204" pitchFamily="34" charset="0"/>
              <a:buChar char="•"/>
            </a:pPr>
            <a:endParaRPr lang="en-GB" sz="1600"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7" name="Title 4"/>
          <p:cNvSpPr txBox="1">
            <a:spLocks/>
          </p:cNvSpPr>
          <p:nvPr/>
        </p:nvSpPr>
        <p:spPr bwMode="auto">
          <a:xfrm>
            <a:off x="467544" y="332656"/>
            <a:ext cx="8064896" cy="115212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algn="l" rtl="0" eaLnBrk="0" fontAlgn="base" hangingPunct="0">
              <a:spcBef>
                <a:spcPct val="0"/>
              </a:spcBef>
              <a:spcAft>
                <a:spcPct val="0"/>
              </a:spcAft>
              <a:defRPr sz="3200" kern="1200">
                <a:solidFill>
                  <a:schemeClr val="tx1"/>
                </a:solidFill>
                <a:latin typeface="Arial Black" pitchFamily="34" charset="0"/>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ctr"/>
            <a:r>
              <a:rPr lang="en-GB" sz="4400" dirty="0" smtClean="0">
                <a:latin typeface="+mn-lt"/>
              </a:rPr>
              <a:t>Common monitoring findings </a:t>
            </a:r>
            <a:endParaRPr lang="en-GB" sz="4400" dirty="0">
              <a:latin typeface="+mn-lt"/>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84368" y="41296"/>
            <a:ext cx="1224136" cy="867424"/>
          </a:xfrm>
          <a:prstGeom prst="rect">
            <a:avLst/>
          </a:prstGeom>
        </p:spPr>
      </p:pic>
    </p:spTree>
    <p:extLst>
      <p:ext uri="{BB962C8B-B14F-4D97-AF65-F5344CB8AC3E}">
        <p14:creationId xmlns:p14="http://schemas.microsoft.com/office/powerpoint/2010/main" val="37519893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67544" y="1775788"/>
            <a:ext cx="8064896" cy="4749556"/>
          </a:xfrm>
          <a:noFill/>
          <a:ln>
            <a:noFill/>
          </a:ln>
          <a:effectLst/>
        </p:spPr>
        <p:style>
          <a:lnRef idx="1">
            <a:schemeClr val="accent1"/>
          </a:lnRef>
          <a:fillRef idx="2">
            <a:schemeClr val="accent1"/>
          </a:fillRef>
          <a:effectRef idx="1">
            <a:schemeClr val="accent1"/>
          </a:effectRef>
          <a:fontRef idx="minor">
            <a:schemeClr val="dk1"/>
          </a:fontRef>
        </p:style>
        <p:txBody>
          <a:bodyPr/>
          <a:lstStyle/>
          <a:p>
            <a:pPr marL="0" indent="0" eaLnBrk="1" fontAlgn="auto" hangingPunct="1">
              <a:spcBef>
                <a:spcPts val="0"/>
              </a:spcBef>
              <a:spcAft>
                <a:spcPts val="0"/>
              </a:spcAft>
              <a:buNone/>
              <a:defRPr/>
            </a:pPr>
            <a:r>
              <a:rPr lang="en-GB" sz="1800" b="1" dirty="0">
                <a:ea typeface="Verdana" panose="020B0604030504040204" pitchFamily="34" charset="0"/>
                <a:cs typeface="Verdana" panose="020B0604030504040204" pitchFamily="34" charset="0"/>
              </a:rPr>
              <a:t>Source data </a:t>
            </a:r>
            <a:r>
              <a:rPr lang="en-GB" sz="1800" b="1" dirty="0" smtClean="0">
                <a:ea typeface="Verdana" panose="020B0604030504040204" pitchFamily="34" charset="0"/>
                <a:cs typeface="Verdana" panose="020B0604030504040204" pitchFamily="34" charset="0"/>
              </a:rPr>
              <a:t>findings</a:t>
            </a:r>
          </a:p>
          <a:p>
            <a:pPr>
              <a:spcBef>
                <a:spcPts val="600"/>
              </a:spcBef>
              <a:spcAft>
                <a:spcPts val="600"/>
              </a:spcAft>
              <a:buFont typeface="Arial" pitchFamily="34" charset="0"/>
              <a:buChar char="•"/>
            </a:pPr>
            <a:r>
              <a:rPr lang="en-GB" sz="1600" dirty="0">
                <a:solidFill>
                  <a:schemeClr val="tx1"/>
                </a:solidFill>
                <a:ea typeface="Verdana" panose="020B0604030504040204" pitchFamily="34" charset="0"/>
                <a:cs typeface="Verdana" panose="020B0604030504040204" pitchFamily="34" charset="0"/>
              </a:rPr>
              <a:t>Significant delay in documentation of visit; retrospective entry weeks after visit – NOT CONTEMPORANEOUS.</a:t>
            </a:r>
          </a:p>
          <a:p>
            <a:pPr>
              <a:spcBef>
                <a:spcPts val="600"/>
              </a:spcBef>
              <a:spcAft>
                <a:spcPts val="600"/>
              </a:spcAft>
              <a:buFont typeface="Arial" pitchFamily="34" charset="0"/>
              <a:buChar char="•"/>
            </a:pPr>
            <a:r>
              <a:rPr lang="en-GB" sz="1600" dirty="0">
                <a:solidFill>
                  <a:schemeClr val="tx1"/>
                </a:solidFill>
                <a:ea typeface="Verdana" panose="020B0604030504040204" pitchFamily="34" charset="0"/>
                <a:cs typeface="Verdana" panose="020B0604030504040204" pitchFamily="34" charset="0"/>
              </a:rPr>
              <a:t>Unable to determine if clinician making the retrospective entry was at the actual visit. </a:t>
            </a:r>
          </a:p>
          <a:p>
            <a:pPr>
              <a:spcBef>
                <a:spcPts val="600"/>
              </a:spcBef>
              <a:spcAft>
                <a:spcPts val="600"/>
              </a:spcAft>
              <a:buFont typeface="Arial" pitchFamily="34" charset="0"/>
              <a:buChar char="•"/>
            </a:pPr>
            <a:r>
              <a:rPr lang="en-GB" sz="1600" dirty="0">
                <a:ea typeface="Verdana" panose="020B0604030504040204" pitchFamily="34" charset="0"/>
                <a:cs typeface="Verdana" panose="020B0604030504040204" pitchFamily="34" charset="0"/>
              </a:rPr>
              <a:t>Blood/urine/ECG results lack of/unclear review by clinicians</a:t>
            </a:r>
          </a:p>
          <a:p>
            <a:pPr>
              <a:spcBef>
                <a:spcPts val="600"/>
              </a:spcBef>
              <a:spcAft>
                <a:spcPts val="600"/>
              </a:spcAft>
              <a:buFont typeface="Arial" pitchFamily="34" charset="0"/>
              <a:buChar char="•"/>
            </a:pPr>
            <a:r>
              <a:rPr lang="en-GB" sz="1600" dirty="0">
                <a:ea typeface="Verdana" panose="020B0604030504040204" pitchFamily="34" charset="0"/>
                <a:cs typeface="Verdana" panose="020B0604030504040204" pitchFamily="34" charset="0"/>
              </a:rPr>
              <a:t>Completion of trial or withdrawal process not clearly </a:t>
            </a:r>
            <a:r>
              <a:rPr lang="en-GB" sz="1600" dirty="0" smtClean="0">
                <a:ea typeface="Verdana" panose="020B0604030504040204" pitchFamily="34" charset="0"/>
                <a:cs typeface="Verdana" panose="020B0604030504040204" pitchFamily="34" charset="0"/>
              </a:rPr>
              <a:t>documented</a:t>
            </a:r>
          </a:p>
          <a:p>
            <a:pPr>
              <a:spcBef>
                <a:spcPts val="600"/>
              </a:spcBef>
              <a:spcAft>
                <a:spcPts val="600"/>
              </a:spcAft>
              <a:buFont typeface="Arial" pitchFamily="34" charset="0"/>
              <a:buChar char="•"/>
            </a:pPr>
            <a:r>
              <a:rPr lang="en-GB" sz="1600" dirty="0">
                <a:ea typeface="Verdana" panose="020B0604030504040204" pitchFamily="34" charset="0"/>
                <a:cs typeface="Verdana" panose="020B0604030504040204" pitchFamily="34" charset="0"/>
              </a:rPr>
              <a:t>Entries or amendments non-GCP compliant or unclear </a:t>
            </a:r>
          </a:p>
          <a:p>
            <a:pPr>
              <a:spcBef>
                <a:spcPts val="600"/>
              </a:spcBef>
              <a:spcAft>
                <a:spcPts val="600"/>
              </a:spcAft>
              <a:buFont typeface="Arial" pitchFamily="34" charset="0"/>
              <a:buChar char="•"/>
            </a:pPr>
            <a:endParaRPr lang="en-GB" sz="1600" dirty="0" smtClean="0">
              <a:ea typeface="Verdana" panose="020B0604030504040204" pitchFamily="34" charset="0"/>
              <a:cs typeface="Verdana" panose="020B0604030504040204" pitchFamily="34" charset="0"/>
            </a:endParaRPr>
          </a:p>
          <a:p>
            <a:pPr>
              <a:spcBef>
                <a:spcPts val="600"/>
              </a:spcBef>
              <a:spcAft>
                <a:spcPts val="600"/>
              </a:spcAft>
              <a:buFont typeface="Arial" pitchFamily="34" charset="0"/>
              <a:buChar char="•"/>
            </a:pPr>
            <a:endParaRPr lang="en-GB" sz="1600" dirty="0">
              <a:ea typeface="Verdana" panose="020B0604030504040204" pitchFamily="34" charset="0"/>
              <a:cs typeface="Verdana" panose="020B0604030504040204" pitchFamily="34" charset="0"/>
            </a:endParaRPr>
          </a:p>
          <a:p>
            <a:pPr>
              <a:spcBef>
                <a:spcPts val="600"/>
              </a:spcBef>
              <a:spcAft>
                <a:spcPts val="600"/>
              </a:spcAft>
              <a:buFont typeface="Arial" pitchFamily="34" charset="0"/>
              <a:buChar char="•"/>
            </a:pPr>
            <a:endParaRPr lang="en-GB" sz="1600" dirty="0">
              <a:ea typeface="Verdana" panose="020B0604030504040204" pitchFamily="34" charset="0"/>
              <a:cs typeface="Verdana" panose="020B0604030504040204" pitchFamily="34" charset="0"/>
            </a:endParaRPr>
          </a:p>
          <a:p>
            <a:pPr>
              <a:buFont typeface="Arial" pitchFamily="34" charset="0"/>
              <a:buChar char="•"/>
            </a:pPr>
            <a:endParaRPr lang="en-GB" sz="1600" dirty="0" smtClean="0">
              <a:solidFill>
                <a:schemeClr val="tx1"/>
              </a:solidFill>
              <a:ea typeface="Verdana" panose="020B0604030504040204" pitchFamily="34" charset="0"/>
              <a:cs typeface="Verdana" panose="020B0604030504040204" pitchFamily="34" charset="0"/>
            </a:endParaRPr>
          </a:p>
          <a:p>
            <a:pPr lvl="1">
              <a:buFont typeface="Arial" panose="020B0604020202020204" pitchFamily="34" charset="0"/>
              <a:buChar char="•"/>
            </a:pPr>
            <a:endParaRPr lang="en-GB" sz="1600" dirty="0" smtClean="0">
              <a:solidFill>
                <a:schemeClr val="tx1"/>
              </a:solidFill>
              <a:ea typeface="Verdana" panose="020B0604030504040204" pitchFamily="34" charset="0"/>
              <a:cs typeface="Verdana" panose="020B0604030504040204" pitchFamily="34" charset="0"/>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784" y="4581128"/>
            <a:ext cx="1717935" cy="16906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40560" y="4875449"/>
            <a:ext cx="3402850" cy="10653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itle 4"/>
          <p:cNvSpPr txBox="1">
            <a:spLocks/>
          </p:cNvSpPr>
          <p:nvPr/>
        </p:nvSpPr>
        <p:spPr bwMode="auto">
          <a:xfrm>
            <a:off x="467544" y="332656"/>
            <a:ext cx="8064896" cy="115212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algn="l" rtl="0" eaLnBrk="0" fontAlgn="base" hangingPunct="0">
              <a:spcBef>
                <a:spcPct val="0"/>
              </a:spcBef>
              <a:spcAft>
                <a:spcPct val="0"/>
              </a:spcAft>
              <a:defRPr sz="3200" kern="1200">
                <a:solidFill>
                  <a:schemeClr val="tx1"/>
                </a:solidFill>
                <a:latin typeface="Arial Black" pitchFamily="34" charset="0"/>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ctr"/>
            <a:r>
              <a:rPr lang="en-GB" sz="4400" dirty="0" smtClean="0">
                <a:latin typeface="+mn-lt"/>
              </a:rPr>
              <a:t>Common monitoring findings </a:t>
            </a:r>
            <a:endParaRPr lang="en-GB" sz="4400" dirty="0">
              <a:latin typeface="+mn-lt"/>
            </a:endParaRPr>
          </a:p>
        </p:txBody>
      </p:sp>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84368" y="41296"/>
            <a:ext cx="1224136" cy="867424"/>
          </a:xfrm>
          <a:prstGeom prst="rect">
            <a:avLst/>
          </a:prstGeom>
        </p:spPr>
      </p:pic>
    </p:spTree>
    <p:extLst>
      <p:ext uri="{BB962C8B-B14F-4D97-AF65-F5344CB8AC3E}">
        <p14:creationId xmlns:p14="http://schemas.microsoft.com/office/powerpoint/2010/main" val="42068146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539552" y="1556792"/>
            <a:ext cx="7990978" cy="5000636"/>
          </a:xfrm>
        </p:spPr>
        <p:txBody>
          <a:bodyPr/>
          <a:lstStyle/>
          <a:p>
            <a:pPr marL="0" lvl="0" indent="0">
              <a:spcBef>
                <a:spcPts val="600"/>
              </a:spcBef>
              <a:spcAft>
                <a:spcPts val="600"/>
              </a:spcAft>
              <a:buNone/>
            </a:pPr>
            <a:r>
              <a:rPr lang="en-GB" sz="2200" b="1" dirty="0">
                <a:ea typeface="Verdana" panose="020B0604030504040204" pitchFamily="34" charset="0"/>
                <a:cs typeface="Verdana" panose="020B0604030504040204" pitchFamily="34" charset="0"/>
              </a:rPr>
              <a:t>Informed consent </a:t>
            </a:r>
            <a:r>
              <a:rPr lang="en-GB" sz="2200" b="1" dirty="0" smtClean="0">
                <a:ea typeface="Verdana" panose="020B0604030504040204" pitchFamily="34" charset="0"/>
                <a:cs typeface="Verdana" panose="020B0604030504040204" pitchFamily="34" charset="0"/>
              </a:rPr>
              <a:t>findings</a:t>
            </a:r>
          </a:p>
          <a:p>
            <a:pPr marL="0" lvl="0" indent="0">
              <a:spcBef>
                <a:spcPts val="600"/>
              </a:spcBef>
              <a:spcAft>
                <a:spcPts val="600"/>
              </a:spcAft>
              <a:buNone/>
            </a:pPr>
            <a:endParaRPr lang="en-GB" sz="2200" b="1" dirty="0" smtClean="0">
              <a:ea typeface="Verdana" panose="020B0604030504040204" pitchFamily="34" charset="0"/>
              <a:cs typeface="Verdana" panose="020B0604030504040204" pitchFamily="34" charset="0"/>
            </a:endParaRPr>
          </a:p>
          <a:p>
            <a:pPr lvl="0">
              <a:spcAft>
                <a:spcPts val="600"/>
              </a:spcAft>
            </a:pPr>
            <a:r>
              <a:rPr lang="en-GB" sz="2200" b="1" dirty="0">
                <a:ea typeface="Verdana" panose="020B0604030504040204" pitchFamily="34" charset="0"/>
                <a:cs typeface="Verdana" panose="020B0604030504040204" pitchFamily="34" charset="0"/>
              </a:rPr>
              <a:t>Incorrect versions </a:t>
            </a:r>
            <a:r>
              <a:rPr lang="en-GB" sz="2200" dirty="0">
                <a:ea typeface="Verdana" panose="020B0604030504040204" pitchFamily="34" charset="0"/>
                <a:cs typeface="Verdana" panose="020B0604030504040204" pitchFamily="34" charset="0"/>
              </a:rPr>
              <a:t>of PIS/ICF used</a:t>
            </a:r>
          </a:p>
          <a:p>
            <a:pPr lvl="0">
              <a:spcAft>
                <a:spcPts val="600"/>
              </a:spcAft>
            </a:pPr>
            <a:r>
              <a:rPr lang="en-GB" sz="2200" b="1" dirty="0" smtClean="0">
                <a:ea typeface="Verdana" panose="020B0604030504040204" pitchFamily="34" charset="0"/>
                <a:cs typeface="Verdana" panose="020B0604030504040204" pitchFamily="34" charset="0"/>
              </a:rPr>
              <a:t>Different dates of signing </a:t>
            </a:r>
            <a:r>
              <a:rPr lang="en-GB" sz="2200" dirty="0" smtClean="0">
                <a:ea typeface="Verdana" panose="020B0604030504040204" pitchFamily="34" charset="0"/>
                <a:cs typeface="Verdana" panose="020B0604030504040204" pitchFamily="34" charset="0"/>
              </a:rPr>
              <a:t>by participant and trial staff</a:t>
            </a:r>
          </a:p>
          <a:p>
            <a:pPr>
              <a:spcAft>
                <a:spcPts val="600"/>
              </a:spcAft>
            </a:pPr>
            <a:r>
              <a:rPr lang="en-GB" sz="2200" dirty="0" smtClean="0">
                <a:ea typeface="Verdana" panose="020B0604030504040204" pitchFamily="34" charset="0"/>
                <a:cs typeface="Verdana" panose="020B0604030504040204" pitchFamily="34" charset="0"/>
              </a:rPr>
              <a:t>Time </a:t>
            </a:r>
            <a:r>
              <a:rPr lang="en-GB" sz="2200" dirty="0">
                <a:ea typeface="Verdana" panose="020B0604030504040204" pitchFamily="34" charset="0"/>
                <a:cs typeface="Verdana" panose="020B0604030504040204" pitchFamily="34" charset="0"/>
              </a:rPr>
              <a:t>of consent not recorded</a:t>
            </a:r>
          </a:p>
          <a:p>
            <a:pPr>
              <a:spcAft>
                <a:spcPts val="600"/>
              </a:spcAft>
            </a:pPr>
            <a:r>
              <a:rPr lang="en-GB" sz="2200" dirty="0" smtClean="0">
                <a:ea typeface="Verdana" panose="020B0604030504040204" pitchFamily="34" charset="0"/>
                <a:cs typeface="Verdana" panose="020B0604030504040204" pitchFamily="34" charset="0"/>
              </a:rPr>
              <a:t>Statements </a:t>
            </a:r>
            <a:r>
              <a:rPr lang="en-GB" sz="2200" dirty="0">
                <a:ea typeface="Verdana" panose="020B0604030504040204" pitchFamily="34" charset="0"/>
                <a:cs typeface="Verdana" panose="020B0604030504040204" pitchFamily="34" charset="0"/>
              </a:rPr>
              <a:t>completed with </a:t>
            </a:r>
            <a:r>
              <a:rPr lang="en-GB" sz="2200" b="1" dirty="0">
                <a:ea typeface="Verdana" panose="020B0604030504040204" pitchFamily="34" charset="0"/>
                <a:cs typeface="Verdana" panose="020B0604030504040204" pitchFamily="34" charset="0"/>
              </a:rPr>
              <a:t>ticks instead of </a:t>
            </a:r>
            <a:r>
              <a:rPr lang="en-GB" sz="2200" b="1" dirty="0" smtClean="0">
                <a:ea typeface="Verdana" panose="020B0604030504040204" pitchFamily="34" charset="0"/>
                <a:cs typeface="Verdana" panose="020B0604030504040204" pitchFamily="34" charset="0"/>
              </a:rPr>
              <a:t>initials</a:t>
            </a:r>
          </a:p>
          <a:p>
            <a:pPr>
              <a:spcAft>
                <a:spcPts val="600"/>
              </a:spcAft>
            </a:pPr>
            <a:r>
              <a:rPr lang="en-GB" sz="2200" dirty="0" smtClean="0">
                <a:ea typeface="Verdana" panose="020B0604030504040204" pitchFamily="34" charset="0"/>
                <a:cs typeface="Verdana" panose="020B0604030504040204" pitchFamily="34" charset="0"/>
              </a:rPr>
              <a:t>Amendments on the consent form (e.g. cancelling out of tick and entering initial) not GCP compliant </a:t>
            </a:r>
            <a:endParaRPr lang="en-GB" sz="2200" dirty="0">
              <a:ea typeface="Verdana" panose="020B0604030504040204" pitchFamily="34" charset="0"/>
              <a:cs typeface="Verdana" panose="020B0604030504040204" pitchFamily="34" charset="0"/>
            </a:endParaRPr>
          </a:p>
          <a:p>
            <a:pPr lvl="0">
              <a:spcAft>
                <a:spcPts val="600"/>
              </a:spcAft>
            </a:pPr>
            <a:r>
              <a:rPr lang="en-GB" sz="2200" dirty="0">
                <a:ea typeface="Verdana" panose="020B0604030504040204" pitchFamily="34" charset="0"/>
                <a:cs typeface="Verdana" panose="020B0604030504040204" pitchFamily="34" charset="0"/>
              </a:rPr>
              <a:t>Not fully </a:t>
            </a:r>
            <a:r>
              <a:rPr lang="en-GB" sz="2200" dirty="0" smtClean="0">
                <a:ea typeface="Verdana" panose="020B0604030504040204" pitchFamily="34" charset="0"/>
                <a:cs typeface="Verdana" panose="020B0604030504040204" pitchFamily="34" charset="0"/>
              </a:rPr>
              <a:t>completed, statements </a:t>
            </a:r>
            <a:r>
              <a:rPr lang="en-GB" sz="2200" dirty="0">
                <a:ea typeface="Verdana" panose="020B0604030504040204" pitchFamily="34" charset="0"/>
                <a:cs typeface="Verdana" panose="020B0604030504040204" pitchFamily="34" charset="0"/>
              </a:rPr>
              <a:t>missed out by participant </a:t>
            </a:r>
          </a:p>
          <a:p>
            <a:pPr>
              <a:spcAft>
                <a:spcPts val="600"/>
              </a:spcAft>
            </a:pPr>
            <a:r>
              <a:rPr lang="en-GB" sz="2200" b="1" dirty="0">
                <a:ea typeface="Verdana" panose="020B0604030504040204" pitchFamily="34" charset="0"/>
                <a:cs typeface="Verdana" panose="020B0604030504040204" pitchFamily="34" charset="0"/>
              </a:rPr>
              <a:t>Consenter not delegated </a:t>
            </a:r>
            <a:r>
              <a:rPr lang="en-GB" sz="2200" dirty="0">
                <a:ea typeface="Verdana" panose="020B0604030504040204" pitchFamily="34" charset="0"/>
                <a:cs typeface="Verdana" panose="020B0604030504040204" pitchFamily="34" charset="0"/>
              </a:rPr>
              <a:t>to consenting task on delegation </a:t>
            </a:r>
            <a:r>
              <a:rPr lang="en-GB" sz="2200" dirty="0" smtClean="0">
                <a:ea typeface="Verdana" panose="020B0604030504040204" pitchFamily="34" charset="0"/>
                <a:cs typeface="Verdana" panose="020B0604030504040204" pitchFamily="34" charset="0"/>
              </a:rPr>
              <a:t>log</a:t>
            </a:r>
          </a:p>
          <a:p>
            <a:pPr>
              <a:spcAft>
                <a:spcPts val="600"/>
              </a:spcAft>
            </a:pPr>
            <a:endParaRPr lang="en-GB" sz="1800" dirty="0">
              <a:latin typeface="Verdana" panose="020B0604030504040204" pitchFamily="34" charset="0"/>
              <a:ea typeface="Verdana" panose="020B0604030504040204" pitchFamily="34" charset="0"/>
              <a:cs typeface="Verdana" panose="020B0604030504040204" pitchFamily="34" charset="0"/>
            </a:endParaRPr>
          </a:p>
          <a:p>
            <a:pPr marL="1081088" indent="-368300"/>
            <a:endParaRPr lang="en-GB" sz="1800" dirty="0">
              <a:solidFill>
                <a:schemeClr val="tx2"/>
              </a:solidFill>
              <a:latin typeface="Verdana" panose="020B0604030504040204" pitchFamily="34" charset="0"/>
              <a:ea typeface="Verdana" panose="020B0604030504040204" pitchFamily="34" charset="0"/>
              <a:cs typeface="Verdana" panose="020B0604030504040204" pitchFamily="34" charset="0"/>
            </a:endParaRPr>
          </a:p>
        </p:txBody>
      </p:sp>
      <p:sp>
        <p:nvSpPr>
          <p:cNvPr id="8" name="Title 4"/>
          <p:cNvSpPr txBox="1">
            <a:spLocks/>
          </p:cNvSpPr>
          <p:nvPr/>
        </p:nvSpPr>
        <p:spPr bwMode="auto">
          <a:xfrm>
            <a:off x="467544" y="332656"/>
            <a:ext cx="8064896" cy="115212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algn="l" rtl="0" eaLnBrk="0" fontAlgn="base" hangingPunct="0">
              <a:spcBef>
                <a:spcPct val="0"/>
              </a:spcBef>
              <a:spcAft>
                <a:spcPct val="0"/>
              </a:spcAft>
              <a:defRPr sz="3200" kern="1200">
                <a:solidFill>
                  <a:schemeClr val="tx1"/>
                </a:solidFill>
                <a:latin typeface="Arial Black" pitchFamily="34" charset="0"/>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ctr"/>
            <a:r>
              <a:rPr lang="en-GB" sz="4400" dirty="0" smtClean="0">
                <a:latin typeface="+mn-lt"/>
              </a:rPr>
              <a:t>Common monitoring findings </a:t>
            </a:r>
            <a:endParaRPr lang="en-GB" sz="4400" dirty="0">
              <a:latin typeface="+mn-lt"/>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84368" y="41296"/>
            <a:ext cx="1224136" cy="867424"/>
          </a:xfrm>
          <a:prstGeom prst="rect">
            <a:avLst/>
          </a:prstGeom>
        </p:spPr>
      </p:pic>
    </p:spTree>
    <p:extLst>
      <p:ext uri="{BB962C8B-B14F-4D97-AF65-F5344CB8AC3E}">
        <p14:creationId xmlns:p14="http://schemas.microsoft.com/office/powerpoint/2010/main" val="298871629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67544" y="1556792"/>
            <a:ext cx="8280920" cy="4824536"/>
          </a:xfrm>
        </p:spPr>
        <p:txBody>
          <a:bodyPr>
            <a:normAutofit lnSpcReduction="10000"/>
          </a:bodyPr>
          <a:lstStyle/>
          <a:p>
            <a:pPr marL="0" indent="0">
              <a:spcBef>
                <a:spcPts val="600"/>
              </a:spcBef>
              <a:spcAft>
                <a:spcPts val="600"/>
              </a:spcAft>
              <a:buNone/>
            </a:pPr>
            <a:r>
              <a:rPr lang="en-GB" sz="2400" b="1" dirty="0">
                <a:ea typeface="Verdana" panose="020B0604030504040204" pitchFamily="34" charset="0"/>
                <a:cs typeface="Verdana" panose="020B0604030504040204" pitchFamily="34" charset="0"/>
              </a:rPr>
              <a:t>Trial team </a:t>
            </a:r>
            <a:r>
              <a:rPr lang="en-GB" sz="2400" b="1" dirty="0" smtClean="0">
                <a:ea typeface="Verdana" panose="020B0604030504040204" pitchFamily="34" charset="0"/>
                <a:cs typeface="Verdana" panose="020B0604030504040204" pitchFamily="34" charset="0"/>
              </a:rPr>
              <a:t>status:</a:t>
            </a:r>
          </a:p>
          <a:p>
            <a:pPr lvl="0">
              <a:spcAft>
                <a:spcPts val="600"/>
              </a:spcAft>
              <a:buFont typeface="Arial" pitchFamily="34" charset="0"/>
              <a:buChar char="•"/>
            </a:pPr>
            <a:r>
              <a:rPr lang="en-GB" sz="2400" dirty="0" smtClean="0">
                <a:ea typeface="Verdana" panose="020B0604030504040204" pitchFamily="34" charset="0"/>
                <a:cs typeface="Verdana" panose="020B0604030504040204" pitchFamily="34" charset="0"/>
              </a:rPr>
              <a:t>Staff </a:t>
            </a:r>
            <a:r>
              <a:rPr lang="en-GB" sz="2400" dirty="0">
                <a:ea typeface="Verdana" panose="020B0604030504040204" pitchFamily="34" charset="0"/>
                <a:cs typeface="Verdana" panose="020B0604030504040204" pitchFamily="34" charset="0"/>
              </a:rPr>
              <a:t>not on delegation </a:t>
            </a:r>
            <a:r>
              <a:rPr lang="en-GB" sz="2400" dirty="0" smtClean="0">
                <a:ea typeface="Verdana" panose="020B0604030504040204" pitchFamily="34" charset="0"/>
                <a:cs typeface="Verdana" panose="020B0604030504040204" pitchFamily="34" charset="0"/>
              </a:rPr>
              <a:t>log </a:t>
            </a:r>
          </a:p>
          <a:p>
            <a:pPr lvl="0">
              <a:spcAft>
                <a:spcPts val="600"/>
              </a:spcAft>
              <a:buFont typeface="Arial" pitchFamily="34" charset="0"/>
              <a:buChar char="•"/>
            </a:pPr>
            <a:r>
              <a:rPr lang="en-GB" sz="2400" dirty="0" smtClean="0">
                <a:ea typeface="Verdana" panose="020B0604030504040204" pitchFamily="34" charset="0"/>
                <a:cs typeface="Verdana" panose="020B0604030504040204" pitchFamily="34" charset="0"/>
              </a:rPr>
              <a:t>Staff carried out activity which (s)he has not been delegated to carry out</a:t>
            </a:r>
            <a:r>
              <a:rPr lang="en-GB" sz="2400" dirty="0">
                <a:ea typeface="Verdana" panose="020B0604030504040204" pitchFamily="34" charset="0"/>
                <a:cs typeface="Verdana" panose="020B0604030504040204" pitchFamily="34" charset="0"/>
              </a:rPr>
              <a:t>	</a:t>
            </a:r>
          </a:p>
          <a:p>
            <a:pPr>
              <a:spcAft>
                <a:spcPts val="600"/>
              </a:spcAft>
              <a:buFont typeface="Arial" pitchFamily="34" charset="0"/>
              <a:buChar char="•"/>
            </a:pPr>
            <a:r>
              <a:rPr lang="en-GB" sz="2400" dirty="0">
                <a:ea typeface="Verdana" panose="020B0604030504040204" pitchFamily="34" charset="0"/>
                <a:cs typeface="Verdana" panose="020B0604030504040204" pitchFamily="34" charset="0"/>
              </a:rPr>
              <a:t>Staff dates entered not in chronological </a:t>
            </a:r>
            <a:r>
              <a:rPr lang="en-GB" sz="2400" dirty="0" smtClean="0">
                <a:ea typeface="Verdana" panose="020B0604030504040204" pitchFamily="34" charset="0"/>
                <a:cs typeface="Verdana" panose="020B0604030504040204" pitchFamily="34" charset="0"/>
              </a:rPr>
              <a:t>order – retrospective entries without comments added</a:t>
            </a:r>
            <a:endParaRPr lang="en-GB" sz="2400" dirty="0">
              <a:ea typeface="Verdana" panose="020B0604030504040204" pitchFamily="34" charset="0"/>
              <a:cs typeface="Verdana" panose="020B0604030504040204" pitchFamily="34" charset="0"/>
            </a:endParaRPr>
          </a:p>
          <a:p>
            <a:pPr>
              <a:spcAft>
                <a:spcPts val="600"/>
              </a:spcAft>
              <a:buFont typeface="Arial" pitchFamily="34" charset="0"/>
              <a:buChar char="•"/>
            </a:pPr>
            <a:r>
              <a:rPr lang="en-GB" sz="2400" dirty="0">
                <a:ea typeface="Verdana" panose="020B0604030504040204" pitchFamily="34" charset="0"/>
                <a:cs typeface="Verdana" panose="020B0604030504040204" pitchFamily="34" charset="0"/>
              </a:rPr>
              <a:t>New staff not signed off by CI/PI until weeks/months later</a:t>
            </a:r>
          </a:p>
          <a:p>
            <a:pPr>
              <a:spcAft>
                <a:spcPts val="600"/>
              </a:spcAft>
              <a:buFont typeface="Arial" pitchFamily="34" charset="0"/>
              <a:buChar char="•"/>
            </a:pPr>
            <a:r>
              <a:rPr lang="en-GB" sz="2400" dirty="0">
                <a:ea typeface="Verdana" panose="020B0604030504040204" pitchFamily="34" charset="0"/>
                <a:cs typeface="Verdana" panose="020B0604030504040204" pitchFamily="34" charset="0"/>
              </a:rPr>
              <a:t>End date not added for staff who has left</a:t>
            </a:r>
          </a:p>
          <a:p>
            <a:pPr lvl="0">
              <a:spcAft>
                <a:spcPts val="600"/>
              </a:spcAft>
              <a:buFont typeface="Arial" pitchFamily="34" charset="0"/>
              <a:buChar char="•"/>
            </a:pPr>
            <a:r>
              <a:rPr lang="en-GB" sz="2400" dirty="0">
                <a:ea typeface="Verdana" panose="020B0604030504040204" pitchFamily="34" charset="0"/>
                <a:cs typeface="Verdana" panose="020B0604030504040204" pitchFamily="34" charset="0"/>
              </a:rPr>
              <a:t>Trial specific training not documented</a:t>
            </a:r>
          </a:p>
          <a:p>
            <a:pPr lvl="0">
              <a:spcAft>
                <a:spcPts val="600"/>
              </a:spcAft>
              <a:buFont typeface="Arial" pitchFamily="34" charset="0"/>
              <a:buChar char="•"/>
            </a:pPr>
            <a:r>
              <a:rPr lang="en-GB" sz="2400" dirty="0" smtClean="0">
                <a:ea typeface="Verdana" panose="020B0604030504040204" pitchFamily="34" charset="0"/>
                <a:cs typeface="Verdana" panose="020B0604030504040204" pitchFamily="34" charset="0"/>
              </a:rPr>
              <a:t>GCP training out of date (according to local policy)</a:t>
            </a:r>
          </a:p>
          <a:p>
            <a:pPr marL="0" indent="0">
              <a:buNone/>
            </a:pPr>
            <a:endParaRPr lang="en-GB" sz="1200" b="1" dirty="0" smtClean="0">
              <a:latin typeface="Verdana" panose="020B0604030504040204" pitchFamily="34" charset="0"/>
              <a:ea typeface="Verdana" panose="020B0604030504040204" pitchFamily="34" charset="0"/>
              <a:cs typeface="Verdana" panose="020B0604030504040204" pitchFamily="34" charset="0"/>
            </a:endParaRPr>
          </a:p>
        </p:txBody>
      </p:sp>
      <p:sp>
        <p:nvSpPr>
          <p:cNvPr id="7" name="Title 4"/>
          <p:cNvSpPr txBox="1">
            <a:spLocks/>
          </p:cNvSpPr>
          <p:nvPr/>
        </p:nvSpPr>
        <p:spPr bwMode="auto">
          <a:xfrm>
            <a:off x="467544" y="332656"/>
            <a:ext cx="8064896" cy="115212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algn="l" rtl="0" eaLnBrk="0" fontAlgn="base" hangingPunct="0">
              <a:spcBef>
                <a:spcPct val="0"/>
              </a:spcBef>
              <a:spcAft>
                <a:spcPct val="0"/>
              </a:spcAft>
              <a:defRPr sz="3200" kern="1200">
                <a:solidFill>
                  <a:schemeClr val="tx1"/>
                </a:solidFill>
                <a:latin typeface="Arial Black" pitchFamily="34" charset="0"/>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ctr"/>
            <a:r>
              <a:rPr lang="en-GB" sz="4400" dirty="0" smtClean="0">
                <a:latin typeface="+mn-lt"/>
              </a:rPr>
              <a:t>Common monitoring findings </a:t>
            </a:r>
            <a:endParaRPr lang="en-GB" sz="4400" dirty="0">
              <a:latin typeface="+mn-lt"/>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84368" y="41296"/>
            <a:ext cx="1224136" cy="867424"/>
          </a:xfrm>
          <a:prstGeom prst="rect">
            <a:avLst/>
          </a:prstGeom>
        </p:spPr>
      </p:pic>
    </p:spTree>
    <p:extLst>
      <p:ext uri="{BB962C8B-B14F-4D97-AF65-F5344CB8AC3E}">
        <p14:creationId xmlns:p14="http://schemas.microsoft.com/office/powerpoint/2010/main" val="376547552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67544" y="1556792"/>
            <a:ext cx="8062986" cy="5000636"/>
          </a:xfrm>
        </p:spPr>
        <p:txBody>
          <a:bodyPr>
            <a:normAutofit lnSpcReduction="10000"/>
          </a:bodyPr>
          <a:lstStyle/>
          <a:p>
            <a:pPr marL="0" indent="0">
              <a:spcBef>
                <a:spcPts val="0"/>
              </a:spcBef>
              <a:spcAft>
                <a:spcPts val="0"/>
              </a:spcAft>
              <a:buNone/>
            </a:pPr>
            <a:r>
              <a:rPr lang="en-GB" sz="1800" b="1" dirty="0">
                <a:ea typeface="Verdana" panose="020B0604030504040204" pitchFamily="34" charset="0"/>
                <a:cs typeface="Verdana" panose="020B0604030504040204" pitchFamily="34" charset="0"/>
              </a:rPr>
              <a:t>Trial files </a:t>
            </a:r>
            <a:r>
              <a:rPr lang="en-GB" sz="1800" b="1" dirty="0" smtClean="0">
                <a:ea typeface="Verdana" panose="020B0604030504040204" pitchFamily="34" charset="0"/>
                <a:cs typeface="Verdana" panose="020B0604030504040204" pitchFamily="34" charset="0"/>
              </a:rPr>
              <a:t>documentation:</a:t>
            </a:r>
          </a:p>
          <a:p>
            <a:r>
              <a:rPr lang="en-GB" sz="1800" dirty="0" smtClean="0">
                <a:ea typeface="Verdana" panose="020B0604030504040204" pitchFamily="34" charset="0"/>
                <a:cs typeface="Verdana" panose="020B0604030504040204" pitchFamily="34" charset="0"/>
              </a:rPr>
              <a:t>The </a:t>
            </a:r>
            <a:r>
              <a:rPr lang="en-GB" sz="1800" dirty="0">
                <a:ea typeface="Verdana" panose="020B0604030504040204" pitchFamily="34" charset="0"/>
                <a:cs typeface="Verdana" panose="020B0604030504040204" pitchFamily="34" charset="0"/>
              </a:rPr>
              <a:t>protocol signature date could not be </a:t>
            </a:r>
            <a:r>
              <a:rPr lang="en-GB" sz="1800" dirty="0" smtClean="0">
                <a:ea typeface="Verdana" panose="020B0604030504040204" pitchFamily="34" charset="0"/>
                <a:cs typeface="Verdana" panose="020B0604030504040204" pitchFamily="34" charset="0"/>
              </a:rPr>
              <a:t>confirmed -- signed </a:t>
            </a:r>
            <a:r>
              <a:rPr lang="en-GB" sz="1800" dirty="0">
                <a:ea typeface="Verdana" panose="020B0604030504040204" pitchFamily="34" charset="0"/>
                <a:cs typeface="Verdana" panose="020B0604030504040204" pitchFamily="34" charset="0"/>
              </a:rPr>
              <a:t>in ink by the Chief Investigator but the </a:t>
            </a:r>
            <a:r>
              <a:rPr lang="en-GB" sz="1800" b="1" dirty="0">
                <a:ea typeface="Verdana" panose="020B0604030504040204" pitchFamily="34" charset="0"/>
                <a:cs typeface="Verdana" panose="020B0604030504040204" pitchFamily="34" charset="0"/>
              </a:rPr>
              <a:t>date </a:t>
            </a:r>
            <a:r>
              <a:rPr lang="en-GB" sz="1800" b="1" dirty="0" smtClean="0">
                <a:ea typeface="Verdana" panose="020B0604030504040204" pitchFamily="34" charset="0"/>
                <a:cs typeface="Verdana" panose="020B0604030504040204" pitchFamily="34" charset="0"/>
              </a:rPr>
              <a:t>was </a:t>
            </a:r>
            <a:r>
              <a:rPr lang="en-GB" sz="1800" b="1" dirty="0">
                <a:ea typeface="Verdana" panose="020B0604030504040204" pitchFamily="34" charset="0"/>
                <a:cs typeface="Verdana" panose="020B0604030504040204" pitchFamily="34" charset="0"/>
              </a:rPr>
              <a:t>pre-printed </a:t>
            </a:r>
            <a:r>
              <a:rPr lang="en-GB" sz="1800" dirty="0">
                <a:ea typeface="Verdana" panose="020B0604030504040204" pitchFamily="34" charset="0"/>
                <a:cs typeface="Verdana" panose="020B0604030504040204" pitchFamily="34" charset="0"/>
              </a:rPr>
              <a:t>and could not be verified as the date of signature.</a:t>
            </a:r>
            <a:endParaRPr lang="en-GB" sz="1800" b="1" dirty="0" smtClean="0">
              <a:ea typeface="Verdana" panose="020B0604030504040204" pitchFamily="34" charset="0"/>
              <a:cs typeface="Verdana" panose="020B0604030504040204" pitchFamily="34" charset="0"/>
            </a:endParaRPr>
          </a:p>
          <a:p>
            <a:pPr>
              <a:spcBef>
                <a:spcPts val="600"/>
              </a:spcBef>
              <a:spcAft>
                <a:spcPts val="600"/>
              </a:spcAft>
              <a:buFont typeface="Arial" pitchFamily="34" charset="0"/>
              <a:buChar char="•"/>
            </a:pPr>
            <a:r>
              <a:rPr lang="en-GB" sz="1800" dirty="0">
                <a:ea typeface="Verdana" panose="020B0604030504040204" pitchFamily="34" charset="0"/>
                <a:cs typeface="Verdana" panose="020B0604030504040204" pitchFamily="34" charset="0"/>
              </a:rPr>
              <a:t>Documents filed are: incorrect / duplicated / inconsistently filed / in the wrong </a:t>
            </a:r>
            <a:r>
              <a:rPr lang="en-GB" sz="1800" dirty="0" smtClean="0">
                <a:ea typeface="Verdana" panose="020B0604030504040204" pitchFamily="34" charset="0"/>
                <a:cs typeface="Verdana" panose="020B0604030504040204" pitchFamily="34" charset="0"/>
              </a:rPr>
              <a:t>sections</a:t>
            </a:r>
          </a:p>
          <a:p>
            <a:pPr>
              <a:spcBef>
                <a:spcPts val="600"/>
              </a:spcBef>
              <a:spcAft>
                <a:spcPts val="600"/>
              </a:spcAft>
              <a:buFont typeface="Arial" pitchFamily="34" charset="0"/>
              <a:buChar char="•"/>
            </a:pPr>
            <a:r>
              <a:rPr lang="en-GB" sz="1800" dirty="0" smtClean="0">
                <a:ea typeface="Verdana" panose="020B0604030504040204" pitchFamily="34" charset="0"/>
                <a:cs typeface="Verdana" panose="020B0604030504040204" pitchFamily="34" charset="0"/>
              </a:rPr>
              <a:t>Documents not filed in a timely manner</a:t>
            </a:r>
            <a:endParaRPr lang="en-GB" sz="1800" dirty="0">
              <a:ea typeface="Verdana" panose="020B0604030504040204" pitchFamily="34" charset="0"/>
              <a:cs typeface="Verdana" panose="020B0604030504040204" pitchFamily="34" charset="0"/>
            </a:endParaRPr>
          </a:p>
          <a:p>
            <a:pPr marL="342900" lvl="1" indent="-342900">
              <a:spcBef>
                <a:spcPts val="600"/>
              </a:spcBef>
              <a:spcAft>
                <a:spcPts val="0"/>
              </a:spcAft>
              <a:buFont typeface="Arial" pitchFamily="34" charset="0"/>
              <a:buChar char="•"/>
            </a:pPr>
            <a:r>
              <a:rPr lang="en-GB" sz="1800" dirty="0" smtClean="0">
                <a:ea typeface="Verdana" panose="020B0604030504040204" pitchFamily="34" charset="0"/>
                <a:cs typeface="Verdana" panose="020B0604030504040204" pitchFamily="34" charset="0"/>
              </a:rPr>
              <a:t>About File notes</a:t>
            </a:r>
          </a:p>
          <a:p>
            <a:pPr marL="742950" lvl="2" indent="-342900">
              <a:spcBef>
                <a:spcPts val="0"/>
              </a:spcBef>
              <a:spcAft>
                <a:spcPts val="600"/>
              </a:spcAft>
              <a:buFont typeface="Arial" pitchFamily="34" charset="0"/>
              <a:buChar char="•"/>
            </a:pPr>
            <a:r>
              <a:rPr lang="en-GB" sz="1600" dirty="0" smtClean="0">
                <a:ea typeface="Verdana" panose="020B0604030504040204" pitchFamily="34" charset="0"/>
                <a:cs typeface="Verdana" panose="020B0604030504040204" pitchFamily="34" charset="0"/>
              </a:rPr>
              <a:t>File notes missing </a:t>
            </a:r>
          </a:p>
          <a:p>
            <a:pPr marL="742950" lvl="2" indent="-342900">
              <a:spcBef>
                <a:spcPts val="0"/>
              </a:spcBef>
              <a:spcAft>
                <a:spcPts val="600"/>
              </a:spcAft>
              <a:buFont typeface="Arial" pitchFamily="34" charset="0"/>
              <a:buChar char="•"/>
            </a:pPr>
            <a:r>
              <a:rPr lang="en-GB" sz="1600" dirty="0" smtClean="0">
                <a:ea typeface="Verdana" panose="020B0604030504040204" pitchFamily="34" charset="0"/>
                <a:cs typeface="Verdana" panose="020B0604030504040204" pitchFamily="34" charset="0"/>
              </a:rPr>
              <a:t>File </a:t>
            </a:r>
            <a:r>
              <a:rPr lang="en-GB" sz="1600" dirty="0">
                <a:ea typeface="Verdana" panose="020B0604030504040204" pitchFamily="34" charset="0"/>
                <a:cs typeface="Verdana" panose="020B0604030504040204" pitchFamily="34" charset="0"/>
              </a:rPr>
              <a:t>notes used </a:t>
            </a:r>
            <a:r>
              <a:rPr lang="en-GB" sz="1600" dirty="0" smtClean="0">
                <a:ea typeface="Verdana" panose="020B0604030504040204" pitchFamily="34" charset="0"/>
                <a:cs typeface="Verdana" panose="020B0604030504040204" pitchFamily="34" charset="0"/>
              </a:rPr>
              <a:t>inappropriately -- File </a:t>
            </a:r>
            <a:r>
              <a:rPr lang="en-GB" sz="1600" dirty="0">
                <a:ea typeface="Verdana" panose="020B0604030504040204" pitchFamily="34" charset="0"/>
                <a:cs typeface="Verdana" panose="020B0604030504040204" pitchFamily="34" charset="0"/>
              </a:rPr>
              <a:t>Notes should be used to provide clarification or signpost to other </a:t>
            </a:r>
            <a:r>
              <a:rPr lang="en-GB" sz="1600" dirty="0" smtClean="0">
                <a:ea typeface="Verdana" panose="020B0604030504040204" pitchFamily="34" charset="0"/>
                <a:cs typeface="Verdana" panose="020B0604030504040204" pitchFamily="34" charset="0"/>
              </a:rPr>
              <a:t>documents or provide an explanation about something in the trial; </a:t>
            </a:r>
            <a:r>
              <a:rPr lang="en-GB" sz="1600" dirty="0">
                <a:ea typeface="Verdana" panose="020B0604030504040204" pitchFamily="34" charset="0"/>
                <a:cs typeface="Verdana" panose="020B0604030504040204" pitchFamily="34" charset="0"/>
              </a:rPr>
              <a:t>File notes should not be used to document protocol related issues. </a:t>
            </a:r>
          </a:p>
          <a:p>
            <a:pPr>
              <a:spcBef>
                <a:spcPts val="0"/>
              </a:spcBef>
              <a:spcAft>
                <a:spcPts val="0"/>
              </a:spcAft>
              <a:buFont typeface="Arial" pitchFamily="34" charset="0"/>
              <a:buChar char="•"/>
            </a:pPr>
            <a:r>
              <a:rPr lang="en-GB" sz="1800" dirty="0" smtClean="0">
                <a:ea typeface="Verdana" panose="020B0604030504040204" pitchFamily="34" charset="0"/>
                <a:cs typeface="Verdana" panose="020B0604030504040204" pitchFamily="34" charset="0"/>
              </a:rPr>
              <a:t>About emails:</a:t>
            </a:r>
          </a:p>
          <a:p>
            <a:pPr lvl="1">
              <a:spcBef>
                <a:spcPts val="0"/>
              </a:spcBef>
              <a:spcAft>
                <a:spcPts val="600"/>
              </a:spcAft>
              <a:buFont typeface="Arial" pitchFamily="34" charset="0"/>
              <a:buChar char="•"/>
            </a:pPr>
            <a:r>
              <a:rPr lang="en-GB" sz="1600" dirty="0" smtClean="0">
                <a:ea typeface="Verdana" panose="020B0604030504040204" pitchFamily="34" charset="0"/>
                <a:cs typeface="Verdana" panose="020B0604030504040204" pitchFamily="34" charset="0"/>
              </a:rPr>
              <a:t>Emails </a:t>
            </a:r>
            <a:r>
              <a:rPr lang="en-GB" sz="1600" dirty="0">
                <a:ea typeface="Verdana" panose="020B0604030504040204" pitchFamily="34" charset="0"/>
                <a:cs typeface="Verdana" panose="020B0604030504040204" pitchFamily="34" charset="0"/>
              </a:rPr>
              <a:t>filed with no structure </a:t>
            </a:r>
            <a:r>
              <a:rPr lang="en-GB" sz="1600" dirty="0" smtClean="0">
                <a:ea typeface="Verdana" panose="020B0604030504040204" pitchFamily="34" charset="0"/>
                <a:cs typeface="Verdana" panose="020B0604030504040204" pitchFamily="34" charset="0"/>
              </a:rPr>
              <a:t>or </a:t>
            </a:r>
            <a:r>
              <a:rPr lang="en-GB" sz="1600" dirty="0">
                <a:ea typeface="Verdana" panose="020B0604030504040204" pitchFamily="34" charset="0"/>
                <a:cs typeface="Verdana" panose="020B0604030504040204" pitchFamily="34" charset="0"/>
              </a:rPr>
              <a:t>repeated via email chains</a:t>
            </a:r>
          </a:p>
          <a:p>
            <a:pPr lvl="1">
              <a:spcBef>
                <a:spcPts val="0"/>
              </a:spcBef>
              <a:spcAft>
                <a:spcPts val="600"/>
              </a:spcAft>
              <a:buFont typeface="Arial" pitchFamily="34" charset="0"/>
              <a:buChar char="•"/>
            </a:pPr>
            <a:r>
              <a:rPr lang="en-GB" sz="1600" dirty="0">
                <a:ea typeface="Verdana" panose="020B0604030504040204" pitchFamily="34" charset="0"/>
                <a:cs typeface="Verdana" panose="020B0604030504040204" pitchFamily="34" charset="0"/>
              </a:rPr>
              <a:t>Key emails not filed </a:t>
            </a:r>
            <a:endParaRPr lang="en-GB" sz="1600" dirty="0" smtClean="0">
              <a:ea typeface="Verdana" panose="020B0604030504040204" pitchFamily="34" charset="0"/>
              <a:cs typeface="Verdana" panose="020B0604030504040204" pitchFamily="34" charset="0"/>
            </a:endParaRPr>
          </a:p>
          <a:p>
            <a:pPr lvl="1">
              <a:spcBef>
                <a:spcPts val="0"/>
              </a:spcBef>
              <a:spcAft>
                <a:spcPts val="600"/>
              </a:spcAft>
              <a:buFont typeface="Arial" pitchFamily="34" charset="0"/>
              <a:buChar char="•"/>
            </a:pPr>
            <a:r>
              <a:rPr lang="en-GB" sz="1600" dirty="0" smtClean="0">
                <a:ea typeface="Verdana" panose="020B0604030504040204" pitchFamily="34" charset="0"/>
                <a:cs typeface="Verdana" panose="020B0604030504040204" pitchFamily="34" charset="0"/>
              </a:rPr>
              <a:t>Incomplete chain of emails hence unable to explain the issue or topic in full</a:t>
            </a:r>
            <a:endParaRPr lang="en-GB" sz="1600" dirty="0">
              <a:ea typeface="Verdana" panose="020B0604030504040204" pitchFamily="34" charset="0"/>
              <a:cs typeface="Verdana" panose="020B0604030504040204" pitchFamily="34" charset="0"/>
            </a:endParaRPr>
          </a:p>
          <a:p>
            <a:pPr marL="1081088" indent="-368300">
              <a:spcBef>
                <a:spcPts val="0"/>
              </a:spcBef>
            </a:pPr>
            <a:endParaRPr lang="en-GB" sz="1600" dirty="0">
              <a:solidFill>
                <a:schemeClr val="tx2"/>
              </a:solidFill>
              <a:latin typeface="Verdana" panose="020B0604030504040204" pitchFamily="34" charset="0"/>
              <a:ea typeface="Verdana" panose="020B0604030504040204" pitchFamily="34" charset="0"/>
              <a:cs typeface="Verdana" panose="020B0604030504040204" pitchFamily="34" charset="0"/>
            </a:endParaRPr>
          </a:p>
        </p:txBody>
      </p:sp>
      <p:sp>
        <p:nvSpPr>
          <p:cNvPr id="7" name="Title 4"/>
          <p:cNvSpPr txBox="1">
            <a:spLocks/>
          </p:cNvSpPr>
          <p:nvPr/>
        </p:nvSpPr>
        <p:spPr bwMode="auto">
          <a:xfrm>
            <a:off x="467544" y="332656"/>
            <a:ext cx="8064896" cy="115212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algn="l" rtl="0" eaLnBrk="0" fontAlgn="base" hangingPunct="0">
              <a:spcBef>
                <a:spcPct val="0"/>
              </a:spcBef>
              <a:spcAft>
                <a:spcPct val="0"/>
              </a:spcAft>
              <a:defRPr sz="3200" kern="1200">
                <a:solidFill>
                  <a:schemeClr val="tx1"/>
                </a:solidFill>
                <a:latin typeface="Arial Black" pitchFamily="34" charset="0"/>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ctr"/>
            <a:r>
              <a:rPr lang="en-GB" sz="4400" dirty="0" smtClean="0">
                <a:latin typeface="+mn-lt"/>
              </a:rPr>
              <a:t>Common monitoring findings </a:t>
            </a:r>
            <a:endParaRPr lang="en-GB" sz="4400" dirty="0">
              <a:latin typeface="+mn-lt"/>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84368" y="41296"/>
            <a:ext cx="1224136" cy="867424"/>
          </a:xfrm>
          <a:prstGeom prst="rect">
            <a:avLst/>
          </a:prstGeom>
        </p:spPr>
      </p:pic>
    </p:spTree>
    <p:extLst>
      <p:ext uri="{BB962C8B-B14F-4D97-AF65-F5344CB8AC3E}">
        <p14:creationId xmlns:p14="http://schemas.microsoft.com/office/powerpoint/2010/main" val="116460337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Finally</a:t>
            </a:r>
            <a:endParaRPr lang="en-GB" dirty="0"/>
          </a:p>
        </p:txBody>
      </p:sp>
      <p:sp>
        <p:nvSpPr>
          <p:cNvPr id="3" name="Content Placeholder 2"/>
          <p:cNvSpPr>
            <a:spLocks noGrp="1"/>
          </p:cNvSpPr>
          <p:nvPr>
            <p:ph idx="1"/>
          </p:nvPr>
        </p:nvSpPr>
        <p:spPr/>
        <p:txBody>
          <a:bodyPr/>
          <a:lstStyle/>
          <a:p>
            <a:r>
              <a:rPr lang="en-GB" dirty="0" smtClean="0"/>
              <a:t>Thank you for your time</a:t>
            </a:r>
          </a:p>
          <a:p>
            <a:endParaRPr lang="en-GB" dirty="0"/>
          </a:p>
          <a:p>
            <a:pPr marL="0" indent="0" algn="ctr">
              <a:buNone/>
            </a:pPr>
            <a:r>
              <a:rPr lang="en-GB" dirty="0" smtClean="0"/>
              <a:t>Questions?</a:t>
            </a: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4368" y="41296"/>
            <a:ext cx="1224136" cy="867424"/>
          </a:xfrm>
          <a:prstGeom prst="rect">
            <a:avLst/>
          </a:prstGeom>
        </p:spPr>
      </p:pic>
    </p:spTree>
    <p:extLst>
      <p:ext uri="{BB962C8B-B14F-4D97-AF65-F5344CB8AC3E}">
        <p14:creationId xmlns:p14="http://schemas.microsoft.com/office/powerpoint/2010/main" val="3592473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PROFILE - Recruitment</a:t>
            </a:r>
            <a:endParaRPr lang="en-GB" dirty="0"/>
          </a:p>
        </p:txBody>
      </p:sp>
      <p:sp>
        <p:nvSpPr>
          <p:cNvPr id="3" name="Content Placeholder 2"/>
          <p:cNvSpPr>
            <a:spLocks noGrp="1"/>
          </p:cNvSpPr>
          <p:nvPr>
            <p:ph idx="1"/>
          </p:nvPr>
        </p:nvSpPr>
        <p:spPr/>
        <p:txBody>
          <a:bodyPr/>
          <a:lstStyle/>
          <a:p>
            <a:r>
              <a:rPr lang="en-GB" dirty="0" smtClean="0"/>
              <a:t>First participant recruited – December 2017</a:t>
            </a:r>
          </a:p>
          <a:p>
            <a:r>
              <a:rPr lang="en-GB" dirty="0" smtClean="0"/>
              <a:t>Overall Target – 400 participants over 2 years at approximately 40 to 50 sites</a:t>
            </a:r>
          </a:p>
          <a:p>
            <a:r>
              <a:rPr lang="en-GB" dirty="0" smtClean="0"/>
              <a:t>Site target recruitment is 5 per year i.e. one recruited participant every 2/3months</a:t>
            </a:r>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88377" y="-27384"/>
            <a:ext cx="1892135" cy="1340768"/>
          </a:xfrm>
          <a:prstGeom prst="rect">
            <a:avLst/>
          </a:prstGeom>
        </p:spPr>
      </p:pic>
    </p:spTree>
    <p:extLst>
      <p:ext uri="{BB962C8B-B14F-4D97-AF65-F5344CB8AC3E}">
        <p14:creationId xmlns:p14="http://schemas.microsoft.com/office/powerpoint/2010/main" val="2405778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864096"/>
          </a:xfrm>
        </p:spPr>
        <p:txBody>
          <a:bodyPr/>
          <a:lstStyle/>
          <a:p>
            <a:r>
              <a:rPr lang="en-GB" dirty="0" smtClean="0"/>
              <a:t>PROFILE - Schema</a:t>
            </a:r>
            <a:endParaRPr lang="en-GB"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700808"/>
            <a:ext cx="7920879" cy="39799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88377" y="-27384"/>
            <a:ext cx="1892135" cy="1340768"/>
          </a:xfrm>
          <a:prstGeom prst="rect">
            <a:avLst/>
          </a:prstGeom>
        </p:spPr>
      </p:pic>
    </p:spTree>
    <p:extLst>
      <p:ext uri="{BB962C8B-B14F-4D97-AF65-F5344CB8AC3E}">
        <p14:creationId xmlns:p14="http://schemas.microsoft.com/office/powerpoint/2010/main" val="2406155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PROFILE – Outcome</a:t>
            </a:r>
            <a:endParaRPr lang="en-GB" dirty="0"/>
          </a:p>
        </p:txBody>
      </p:sp>
      <p:sp>
        <p:nvSpPr>
          <p:cNvPr id="3" name="Content Placeholder 2"/>
          <p:cNvSpPr>
            <a:spLocks noGrp="1"/>
          </p:cNvSpPr>
          <p:nvPr>
            <p:ph idx="1"/>
          </p:nvPr>
        </p:nvSpPr>
        <p:spPr/>
        <p:txBody>
          <a:bodyPr>
            <a:normAutofit fontScale="77500" lnSpcReduction="20000"/>
          </a:bodyPr>
          <a:lstStyle/>
          <a:p>
            <a:pPr marL="0" lvl="0" indent="0">
              <a:buNone/>
            </a:pPr>
            <a:r>
              <a:rPr lang="en-GB" dirty="0" smtClean="0"/>
              <a:t>Primary</a:t>
            </a:r>
          </a:p>
          <a:p>
            <a:pPr lvl="0"/>
            <a:r>
              <a:rPr lang="en-GB" dirty="0" smtClean="0"/>
              <a:t>Sustained </a:t>
            </a:r>
            <a:r>
              <a:rPr lang="en-GB" dirty="0"/>
              <a:t>surgery and steroid free remission from completion of steroid induction treatment through to week 48</a:t>
            </a:r>
            <a:r>
              <a:rPr lang="en-GB" dirty="0" smtClean="0"/>
              <a:t>.</a:t>
            </a:r>
          </a:p>
          <a:p>
            <a:pPr lvl="0"/>
            <a:endParaRPr lang="en-GB" dirty="0"/>
          </a:p>
          <a:p>
            <a:pPr marL="0" lvl="0" indent="0">
              <a:buNone/>
            </a:pPr>
            <a:r>
              <a:rPr lang="en-GB" dirty="0" smtClean="0"/>
              <a:t>Secondary</a:t>
            </a:r>
          </a:p>
          <a:p>
            <a:pPr>
              <a:lnSpc>
                <a:spcPct val="90000"/>
              </a:lnSpc>
            </a:pPr>
            <a:r>
              <a:rPr lang="en-GB" altLang="en-US" dirty="0" smtClean="0">
                <a:ea typeface="Verdana" panose="020B0604030504040204" pitchFamily="34" charset="0"/>
                <a:cs typeface="Verdana" panose="020B0604030504040204" pitchFamily="34" charset="0"/>
              </a:rPr>
              <a:t>Mucosal </a:t>
            </a:r>
            <a:r>
              <a:rPr lang="en-GB" altLang="en-US" dirty="0">
                <a:ea typeface="Verdana" panose="020B0604030504040204" pitchFamily="34" charset="0"/>
                <a:cs typeface="Verdana" panose="020B0604030504040204" pitchFamily="34" charset="0"/>
              </a:rPr>
              <a:t>healing</a:t>
            </a:r>
          </a:p>
          <a:p>
            <a:pPr>
              <a:lnSpc>
                <a:spcPct val="90000"/>
              </a:lnSpc>
            </a:pPr>
            <a:r>
              <a:rPr lang="en-GB" altLang="en-US" dirty="0">
                <a:ea typeface="Verdana" panose="020B0604030504040204" pitchFamily="34" charset="0"/>
                <a:cs typeface="Verdana" panose="020B0604030504040204" pitchFamily="34" charset="0"/>
              </a:rPr>
              <a:t>Quality of life assessment (IBDQ)</a:t>
            </a:r>
          </a:p>
          <a:p>
            <a:pPr>
              <a:lnSpc>
                <a:spcPct val="90000"/>
              </a:lnSpc>
              <a:buNone/>
            </a:pPr>
            <a:r>
              <a:rPr lang="en-GB" altLang="en-US" dirty="0" err="1">
                <a:ea typeface="Verdana" panose="020B0604030504040204" pitchFamily="34" charset="0"/>
                <a:cs typeface="Verdana" panose="020B0604030504040204" pitchFamily="34" charset="0"/>
              </a:rPr>
              <a:t>i</a:t>
            </a:r>
            <a:r>
              <a:rPr lang="en-GB" altLang="en-US" dirty="0">
                <a:ea typeface="Verdana" panose="020B0604030504040204" pitchFamily="34" charset="0"/>
                <a:cs typeface="Verdana" panose="020B0604030504040204" pitchFamily="34" charset="0"/>
              </a:rPr>
              <a:t>) Number of flares</a:t>
            </a:r>
          </a:p>
          <a:p>
            <a:pPr>
              <a:lnSpc>
                <a:spcPct val="90000"/>
              </a:lnSpc>
              <a:buFontTx/>
              <a:buNone/>
            </a:pPr>
            <a:r>
              <a:rPr lang="en-GB" altLang="en-US" dirty="0">
                <a:ea typeface="Verdana" panose="020B0604030504040204" pitchFamily="34" charset="0"/>
                <a:cs typeface="Verdana" panose="020B0604030504040204" pitchFamily="34" charset="0"/>
              </a:rPr>
              <a:t>ii) Cumulative steroid exposure</a:t>
            </a:r>
          </a:p>
          <a:p>
            <a:pPr>
              <a:lnSpc>
                <a:spcPct val="90000"/>
              </a:lnSpc>
              <a:buFontTx/>
              <a:buNone/>
            </a:pPr>
            <a:r>
              <a:rPr lang="en-GB" altLang="en-US" dirty="0">
                <a:ea typeface="Verdana" panose="020B0604030504040204" pitchFamily="34" charset="0"/>
                <a:cs typeface="Verdana" panose="020B0604030504040204" pitchFamily="34" charset="0"/>
              </a:rPr>
              <a:t>iii) Steroid-free remission</a:t>
            </a:r>
          </a:p>
          <a:p>
            <a:pPr>
              <a:lnSpc>
                <a:spcPct val="90000"/>
              </a:lnSpc>
              <a:buNone/>
            </a:pPr>
            <a:r>
              <a:rPr lang="en-GB" altLang="en-US" dirty="0" smtClean="0">
                <a:ea typeface="Verdana" panose="020B0604030504040204" pitchFamily="34" charset="0"/>
                <a:cs typeface="Verdana" panose="020B0604030504040204" pitchFamily="34" charset="0"/>
              </a:rPr>
              <a:t>iv) </a:t>
            </a:r>
            <a:r>
              <a:rPr lang="en-GB" altLang="en-US" dirty="0">
                <a:ea typeface="Verdana" panose="020B0604030504040204" pitchFamily="34" charset="0"/>
                <a:cs typeface="Verdana" panose="020B0604030504040204" pitchFamily="34" charset="0"/>
              </a:rPr>
              <a:t>Number of hospital admissions and operations</a:t>
            </a:r>
          </a:p>
          <a:p>
            <a:pPr lvl="0"/>
            <a:endParaRPr lang="en-GB" dirty="0"/>
          </a:p>
          <a:p>
            <a:pPr marL="0" indent="0">
              <a:buNone/>
            </a:pP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88377" y="-27384"/>
            <a:ext cx="1892135" cy="1340768"/>
          </a:xfrm>
          <a:prstGeom prst="rect">
            <a:avLst/>
          </a:prstGeom>
        </p:spPr>
      </p:pic>
    </p:spTree>
    <p:extLst>
      <p:ext uri="{BB962C8B-B14F-4D97-AF65-F5344CB8AC3E}">
        <p14:creationId xmlns:p14="http://schemas.microsoft.com/office/powerpoint/2010/main" val="2471479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PROFILE- Inclusion/Exclusion</a:t>
            </a:r>
            <a:endParaRPr lang="en-GB" dirty="0"/>
          </a:p>
        </p:txBody>
      </p:sp>
      <p:sp>
        <p:nvSpPr>
          <p:cNvPr id="3" name="Content Placeholder 2"/>
          <p:cNvSpPr>
            <a:spLocks noGrp="1"/>
          </p:cNvSpPr>
          <p:nvPr>
            <p:ph idx="1"/>
          </p:nvPr>
        </p:nvSpPr>
        <p:spPr>
          <a:xfrm>
            <a:off x="467544" y="1412776"/>
            <a:ext cx="8229600" cy="4713387"/>
          </a:xfrm>
        </p:spPr>
        <p:txBody>
          <a:bodyPr>
            <a:normAutofit fontScale="40000" lnSpcReduction="20000"/>
          </a:bodyPr>
          <a:lstStyle/>
          <a:p>
            <a:pPr marL="457200" lvl="1" indent="0">
              <a:buNone/>
            </a:pPr>
            <a:r>
              <a:rPr lang="en-GB" sz="5100" b="1" dirty="0"/>
              <a:t>Inclusion Criteria:</a:t>
            </a:r>
          </a:p>
          <a:p>
            <a:pPr lvl="1">
              <a:buFont typeface="Arial" panose="020B0604020202020204" pitchFamily="34" charset="0"/>
              <a:buChar char="•"/>
            </a:pPr>
            <a:r>
              <a:rPr lang="en-GB" sz="5100" dirty="0" smtClean="0"/>
              <a:t>Crohn’s </a:t>
            </a:r>
            <a:r>
              <a:rPr lang="en-GB" sz="5100" dirty="0"/>
              <a:t>disease diagnosed within </a:t>
            </a:r>
            <a:r>
              <a:rPr lang="en-GB" sz="5100" dirty="0" smtClean="0"/>
              <a:t>6 </a:t>
            </a:r>
            <a:r>
              <a:rPr lang="en-GB" sz="5100" dirty="0"/>
              <a:t>months* using standard endoscopic, histologic or radiological </a:t>
            </a:r>
            <a:r>
              <a:rPr lang="en-GB" sz="5100" dirty="0" smtClean="0"/>
              <a:t>criteria.**</a:t>
            </a:r>
          </a:p>
          <a:p>
            <a:pPr lvl="1">
              <a:buFont typeface="Arial" panose="020B0604020202020204" pitchFamily="34" charset="0"/>
              <a:buChar char="•"/>
            </a:pPr>
            <a:r>
              <a:rPr lang="en-GB" sz="5100" dirty="0" smtClean="0"/>
              <a:t>Clinical </a:t>
            </a:r>
            <a:r>
              <a:rPr lang="en-GB" sz="5100" dirty="0"/>
              <a:t>evidence of active Crohn’s </a:t>
            </a:r>
            <a:r>
              <a:rPr lang="en-GB" sz="5100" dirty="0" smtClean="0"/>
              <a:t>disease, corresponding </a:t>
            </a:r>
            <a:r>
              <a:rPr lang="en-GB" sz="5100" dirty="0"/>
              <a:t>to an HBI </a:t>
            </a:r>
            <a:r>
              <a:rPr lang="en-GB" sz="5100" u="sng" dirty="0"/>
              <a:t>&gt;</a:t>
            </a:r>
            <a:r>
              <a:rPr lang="en-GB" sz="5100" dirty="0"/>
              <a:t> </a:t>
            </a:r>
            <a:r>
              <a:rPr lang="en-GB" sz="5100" dirty="0" smtClean="0"/>
              <a:t>7. (N.B. can be from prior two weeks to screening)</a:t>
            </a:r>
            <a:endParaRPr lang="en-GB" sz="5100" dirty="0"/>
          </a:p>
          <a:p>
            <a:pPr lvl="1">
              <a:buFont typeface="Arial" panose="020B0604020202020204" pitchFamily="34" charset="0"/>
              <a:buChar char="•"/>
            </a:pPr>
            <a:r>
              <a:rPr lang="en-GB" sz="5100" dirty="0" smtClean="0"/>
              <a:t>Endoscopic </a:t>
            </a:r>
            <a:r>
              <a:rPr lang="en-GB" sz="5100" dirty="0"/>
              <a:t>evidence of at least moderately active Crohn’s </a:t>
            </a:r>
            <a:r>
              <a:rPr lang="en-GB" sz="5100" dirty="0" smtClean="0"/>
              <a:t>disease</a:t>
            </a:r>
          </a:p>
          <a:p>
            <a:pPr lvl="1">
              <a:buFont typeface="Arial" panose="020B0604020202020204" pitchFamily="34" charset="0"/>
              <a:buChar char="•"/>
            </a:pPr>
            <a:r>
              <a:rPr lang="en-GB" sz="5100" dirty="0" smtClean="0"/>
              <a:t>CRP </a:t>
            </a:r>
            <a:r>
              <a:rPr lang="en-GB" sz="5100" dirty="0"/>
              <a:t>&gt; upper limit of normal on local assay OR Calprotectin &gt; 200 μg/g.</a:t>
            </a:r>
          </a:p>
          <a:p>
            <a:pPr lvl="1">
              <a:buFont typeface="Arial" panose="020B0604020202020204" pitchFamily="34" charset="0"/>
              <a:buChar char="•"/>
            </a:pPr>
            <a:r>
              <a:rPr lang="en-GB" sz="5100" dirty="0"/>
              <a:t>I</a:t>
            </a:r>
            <a:r>
              <a:rPr lang="en-GB" sz="5100" dirty="0" smtClean="0"/>
              <a:t>mmunomodulator </a:t>
            </a:r>
            <a:r>
              <a:rPr lang="en-GB" sz="5100" dirty="0"/>
              <a:t>and anti-TNFα </a:t>
            </a:r>
            <a:r>
              <a:rPr lang="en-GB" sz="5100" dirty="0" smtClean="0"/>
              <a:t>naïve.</a:t>
            </a:r>
          </a:p>
          <a:p>
            <a:pPr lvl="1">
              <a:buFont typeface="Arial" panose="020B0604020202020204" pitchFamily="34" charset="0"/>
              <a:buChar char="•"/>
            </a:pPr>
            <a:r>
              <a:rPr lang="en-GB" sz="5100" dirty="0" smtClean="0"/>
              <a:t>Aged </a:t>
            </a:r>
            <a:r>
              <a:rPr lang="en-GB" sz="5100" dirty="0"/>
              <a:t>16-80 years old</a:t>
            </a:r>
            <a:r>
              <a:rPr lang="en-GB" sz="5100" dirty="0" smtClean="0"/>
              <a:t>.</a:t>
            </a:r>
          </a:p>
          <a:p>
            <a:pPr marL="457200" lvl="1" indent="0">
              <a:buNone/>
            </a:pPr>
            <a:endParaRPr lang="en-GB" sz="3400" dirty="0" smtClean="0"/>
          </a:p>
          <a:p>
            <a:pPr marL="0" indent="0">
              <a:buNone/>
            </a:pPr>
            <a:r>
              <a:rPr lang="en-GB" sz="5000" dirty="0"/>
              <a:t>* Patients with newly-diagnosed patchy colonic inflammation, initially diagnosed as indeterminate colitis, would meet inclusion criteria for the trial if felt to be consistent with Crohn’s disease. 	</a:t>
            </a:r>
          </a:p>
          <a:p>
            <a:pPr marL="0" indent="0">
              <a:buNone/>
            </a:pPr>
            <a:r>
              <a:rPr lang="en-GB" sz="6000" dirty="0" smtClean="0"/>
              <a:t>** </a:t>
            </a:r>
            <a:r>
              <a:rPr lang="en-GB" sz="5000" dirty="0"/>
              <a:t>Patients need to have discontinued systemic corticosteroids for one week or more prior to </a:t>
            </a:r>
            <a:r>
              <a:rPr lang="en-GB" sz="5000" dirty="0" smtClean="0"/>
              <a:t>screening </a:t>
            </a:r>
            <a:r>
              <a:rPr lang="en-GB" sz="5000" dirty="0"/>
              <a:t>assessments and still have </a:t>
            </a:r>
            <a:r>
              <a:rPr lang="en-GB" sz="5000" dirty="0" smtClean="0"/>
              <a:t>on-going</a:t>
            </a:r>
            <a:r>
              <a:rPr lang="en-GB" sz="5000" dirty="0"/>
              <a:t>, active disease.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4368" y="41296"/>
            <a:ext cx="1224136" cy="867424"/>
          </a:xfrm>
          <a:prstGeom prst="rect">
            <a:avLst/>
          </a:prstGeom>
        </p:spPr>
      </p:pic>
    </p:spTree>
    <p:extLst>
      <p:ext uri="{BB962C8B-B14F-4D97-AF65-F5344CB8AC3E}">
        <p14:creationId xmlns:p14="http://schemas.microsoft.com/office/powerpoint/2010/main" val="391242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PROFILE - Inclusion/Exclusion</a:t>
            </a:r>
            <a:endParaRPr lang="en-GB" dirty="0"/>
          </a:p>
        </p:txBody>
      </p:sp>
      <p:sp>
        <p:nvSpPr>
          <p:cNvPr id="3" name="Content Placeholder 2"/>
          <p:cNvSpPr>
            <a:spLocks noGrp="1"/>
          </p:cNvSpPr>
          <p:nvPr>
            <p:ph idx="1"/>
          </p:nvPr>
        </p:nvSpPr>
        <p:spPr/>
        <p:txBody>
          <a:bodyPr>
            <a:normAutofit fontScale="85000" lnSpcReduction="10000"/>
          </a:bodyPr>
          <a:lstStyle/>
          <a:p>
            <a:pPr marL="0" indent="0">
              <a:buNone/>
            </a:pPr>
            <a:r>
              <a:rPr lang="en-GB" sz="2400" b="1" dirty="0" smtClean="0"/>
              <a:t>- Exclusion </a:t>
            </a:r>
            <a:r>
              <a:rPr lang="en-GB" sz="2400" b="1" dirty="0"/>
              <a:t>Criteria:</a:t>
            </a:r>
          </a:p>
          <a:p>
            <a:r>
              <a:rPr lang="en-GB" sz="3300" dirty="0" smtClean="0"/>
              <a:t>Patients </a:t>
            </a:r>
            <a:r>
              <a:rPr lang="en-GB" sz="3300" dirty="0"/>
              <a:t>with ulcerative </a:t>
            </a:r>
            <a:r>
              <a:rPr lang="en-GB" sz="3300" dirty="0" smtClean="0"/>
              <a:t>colitis</a:t>
            </a:r>
            <a:endParaRPr lang="en-GB" sz="3300" dirty="0"/>
          </a:p>
          <a:p>
            <a:r>
              <a:rPr lang="en-GB" sz="3300" dirty="0" smtClean="0"/>
              <a:t>Patients </a:t>
            </a:r>
            <a:r>
              <a:rPr lang="en-GB" sz="3300" dirty="0"/>
              <a:t>with fistulating peri-anal Crohn’s disease or active perianal sepsis.</a:t>
            </a:r>
          </a:p>
          <a:p>
            <a:r>
              <a:rPr lang="en-GB" sz="3300" dirty="0" smtClean="0"/>
              <a:t>Patients </a:t>
            </a:r>
            <a:r>
              <a:rPr lang="en-GB" sz="3300" dirty="0"/>
              <a:t>with obstructive symptoms AND evidence of a fixed stricture on radiology or colonoscopy, which suggest that the subject is at high risk of requiring surgery over the following year. N.B. patients with modest degrees of stricturing on imaging but </a:t>
            </a:r>
            <a:r>
              <a:rPr lang="en-GB" sz="3300" dirty="0" smtClean="0"/>
              <a:t>no obstructive </a:t>
            </a:r>
            <a:r>
              <a:rPr lang="en-GB" sz="3300" dirty="0"/>
              <a:t>symptoms may be included according to clinician judgement. 	</a:t>
            </a:r>
          </a:p>
          <a:p>
            <a:endParaRPr lang="en-GB" sz="37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4368" y="41296"/>
            <a:ext cx="1224136" cy="867424"/>
          </a:xfrm>
          <a:prstGeom prst="rect">
            <a:avLst/>
          </a:prstGeom>
        </p:spPr>
      </p:pic>
    </p:spTree>
    <p:extLst>
      <p:ext uri="{BB962C8B-B14F-4D97-AF65-F5344CB8AC3E}">
        <p14:creationId xmlns:p14="http://schemas.microsoft.com/office/powerpoint/2010/main" val="2554704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PROFILE - Inclusion/Exclusion</a:t>
            </a:r>
            <a:endParaRPr lang="en-GB" dirty="0"/>
          </a:p>
        </p:txBody>
      </p:sp>
      <p:sp>
        <p:nvSpPr>
          <p:cNvPr id="3" name="Content Placeholder 2"/>
          <p:cNvSpPr>
            <a:spLocks noGrp="1"/>
          </p:cNvSpPr>
          <p:nvPr>
            <p:ph idx="1"/>
          </p:nvPr>
        </p:nvSpPr>
        <p:spPr>
          <a:xfrm>
            <a:off x="457200" y="1600200"/>
            <a:ext cx="8229600" cy="4781128"/>
          </a:xfrm>
        </p:spPr>
        <p:txBody>
          <a:bodyPr>
            <a:normAutofit fontScale="92500"/>
          </a:bodyPr>
          <a:lstStyle/>
          <a:p>
            <a:pPr marL="0" indent="0">
              <a:buNone/>
            </a:pPr>
            <a:r>
              <a:rPr lang="en-GB" sz="2200" b="1" dirty="0" smtClean="0"/>
              <a:t>- Exclusion Criteria continued</a:t>
            </a:r>
            <a:endParaRPr lang="en-GB" sz="2200" dirty="0" smtClean="0"/>
          </a:p>
          <a:p>
            <a:pPr lvl="0"/>
            <a:r>
              <a:rPr lang="en-GB" sz="2800" dirty="0"/>
              <a:t>Patients with contra-indications to study medications including a history of hepatitis B or C, tuberculosis.</a:t>
            </a:r>
          </a:p>
          <a:p>
            <a:pPr lvl="0"/>
            <a:r>
              <a:rPr lang="en-GB" sz="2800" dirty="0" smtClean="0"/>
              <a:t>Patients </a:t>
            </a:r>
            <a:r>
              <a:rPr lang="en-GB" sz="2800" dirty="0"/>
              <a:t>with a </a:t>
            </a:r>
            <a:r>
              <a:rPr lang="en-GB" sz="2800" dirty="0" smtClean="0"/>
              <a:t>active malignancy</a:t>
            </a:r>
            <a:r>
              <a:rPr lang="en-GB" sz="2800" dirty="0"/>
              <a:t>.</a:t>
            </a:r>
          </a:p>
          <a:p>
            <a:pPr lvl="0"/>
            <a:r>
              <a:rPr lang="en-GB" sz="2800" dirty="0" smtClean="0"/>
              <a:t>Patients </a:t>
            </a:r>
            <a:r>
              <a:rPr lang="en-GB" sz="2800" dirty="0"/>
              <a:t>who are pregnant or breastfeeding at screening.</a:t>
            </a:r>
          </a:p>
          <a:p>
            <a:pPr lvl="0"/>
            <a:r>
              <a:rPr lang="en-GB" sz="2800" dirty="0" smtClean="0"/>
              <a:t>Other </a:t>
            </a:r>
            <a:r>
              <a:rPr lang="en-GB" sz="2800" dirty="0"/>
              <a:t>serious medical or psychiatric illness currently on going, or experienced in the last 3 months, that could compromise the study.</a:t>
            </a:r>
          </a:p>
          <a:p>
            <a:pPr lvl="0"/>
            <a:r>
              <a:rPr lang="en-GB" sz="2800" dirty="0" smtClean="0"/>
              <a:t>Patients </a:t>
            </a:r>
            <a:r>
              <a:rPr lang="en-GB" sz="2800" dirty="0"/>
              <a:t>unable to comply with protocol requirements (for reasons including alcohol and/or recreational drug abuse).</a:t>
            </a:r>
            <a:endParaRPr lang="en-GB" sz="36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4368" y="41296"/>
            <a:ext cx="1224136" cy="867424"/>
          </a:xfrm>
          <a:prstGeom prst="rect">
            <a:avLst/>
          </a:prstGeom>
        </p:spPr>
      </p:pic>
    </p:spTree>
    <p:extLst>
      <p:ext uri="{BB962C8B-B14F-4D97-AF65-F5344CB8AC3E}">
        <p14:creationId xmlns:p14="http://schemas.microsoft.com/office/powerpoint/2010/main" val="42042800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tandaardontwerp">
  <a:themeElements>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ardontwerp">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ardontwer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ardontwer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ardontwer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ardontwer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ardontwer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ardontwer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ardontwe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ardontwer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545</TotalTime>
  <Words>2954</Words>
  <Application>Microsoft Office PowerPoint</Application>
  <PresentationFormat>On-screen Show (4:3)</PresentationFormat>
  <Paragraphs>488</Paragraphs>
  <Slides>36</Slides>
  <Notes>14</Notes>
  <HiddenSlides>0</HiddenSlides>
  <MMClips>0</MMClips>
  <ScaleCrop>false</ScaleCrop>
  <HeadingPairs>
    <vt:vector size="4" baseType="variant">
      <vt:variant>
        <vt:lpstr>Theme</vt:lpstr>
      </vt:variant>
      <vt:variant>
        <vt:i4>2</vt:i4>
      </vt:variant>
      <vt:variant>
        <vt:lpstr>Slide Titles</vt:lpstr>
      </vt:variant>
      <vt:variant>
        <vt:i4>36</vt:i4>
      </vt:variant>
    </vt:vector>
  </HeadingPairs>
  <TitlesOfParts>
    <vt:vector size="38" baseType="lpstr">
      <vt:lpstr>Office Theme</vt:lpstr>
      <vt:lpstr>Standaardontwerp</vt:lpstr>
      <vt:lpstr>PROFILE - Trial Design</vt:lpstr>
      <vt:lpstr>Issue</vt:lpstr>
      <vt:lpstr>Variable disease course....</vt:lpstr>
      <vt:lpstr>PROFILE - Recruitment</vt:lpstr>
      <vt:lpstr>PROFILE - Schema</vt:lpstr>
      <vt:lpstr>PROFILE – Outcome</vt:lpstr>
      <vt:lpstr>PROFILE- Inclusion/Exclusion</vt:lpstr>
      <vt:lpstr>PROFILE - Inclusion/Exclusion</vt:lpstr>
      <vt:lpstr>PROFILE - Inclusion/Exclusion</vt:lpstr>
      <vt:lpstr>Patient pathway</vt:lpstr>
      <vt:lpstr>PROFILE - Screening</vt:lpstr>
      <vt:lpstr>PROFILE - Screening</vt:lpstr>
      <vt:lpstr>PROFILE - Screening</vt:lpstr>
      <vt:lpstr>PROFILE - Randomisation</vt:lpstr>
      <vt:lpstr>PROFILE - Baseline</vt:lpstr>
      <vt:lpstr>PROFILE - Baseline</vt:lpstr>
      <vt:lpstr>PROFILE- Treatment</vt:lpstr>
      <vt:lpstr>PROFILE - Treatment</vt:lpstr>
      <vt:lpstr>PROFILE – Visit Schedule</vt:lpstr>
      <vt:lpstr>PROFILE – Follow Up</vt:lpstr>
      <vt:lpstr>PROFILE – Follow Up</vt:lpstr>
      <vt:lpstr>PROFILE – End of Trial</vt:lpstr>
      <vt:lpstr>Adhoc visits</vt:lpstr>
      <vt:lpstr>PROFILE – Adverse Events</vt:lpstr>
      <vt:lpstr>*Adverse Events of special interest</vt:lpstr>
      <vt:lpstr>Serious Adverse Events</vt:lpstr>
      <vt:lpstr>PROFILE - CRF completion guidelines</vt:lpstr>
      <vt:lpstr>PROFILE – Data management</vt:lpstr>
      <vt:lpstr>PROFILE – Monitoring</vt:lpstr>
      <vt:lpstr>Common monitoring findings </vt:lpstr>
      <vt:lpstr>PowerPoint Presentation</vt:lpstr>
      <vt:lpstr>PowerPoint Presentation</vt:lpstr>
      <vt:lpstr>PowerPoint Presentation</vt:lpstr>
      <vt:lpstr>PowerPoint Presentation</vt:lpstr>
      <vt:lpstr>PowerPoint Presentation</vt:lpstr>
      <vt:lpstr>Finally</vt:lpstr>
    </vt:vector>
  </TitlesOfParts>
  <Company>Cambridge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SINAPPS 2 - Trial Design</dc:title>
  <dc:creator>Francis Dowling</dc:creator>
  <cp:lastModifiedBy>Francis Dowling</cp:lastModifiedBy>
  <cp:revision>44</cp:revision>
  <dcterms:created xsi:type="dcterms:W3CDTF">2017-06-16T13:21:11Z</dcterms:created>
  <dcterms:modified xsi:type="dcterms:W3CDTF">2019-03-05T12:44:09Z</dcterms:modified>
</cp:coreProperties>
</file>